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2" r:id="rId1"/>
  </p:sldMasterIdLst>
  <p:sldIdLst>
    <p:sldId id="257" r:id="rId2"/>
    <p:sldId id="258" r:id="rId3"/>
  </p:sldIdLst>
  <p:sldSz cx="12801600" cy="8229600"/>
  <p:notesSz cx="9144000" cy="6858000"/>
  <p:defaultTextStyle>
    <a:defPPr>
      <a:defRPr lang="en-US"/>
    </a:defPPr>
    <a:lvl1pPr marL="0" algn="l" defTabSz="505297" rtl="0" eaLnBrk="1" latinLnBrk="0" hangingPunct="1">
      <a:defRPr sz="2000" kern="1200">
        <a:solidFill>
          <a:schemeClr val="tx1"/>
        </a:solidFill>
        <a:latin typeface="+mn-lt"/>
        <a:ea typeface="+mn-ea"/>
        <a:cs typeface="+mn-cs"/>
      </a:defRPr>
    </a:lvl1pPr>
    <a:lvl2pPr marL="505297" algn="l" defTabSz="505297" rtl="0" eaLnBrk="1" latinLnBrk="0" hangingPunct="1">
      <a:defRPr sz="2000" kern="1200">
        <a:solidFill>
          <a:schemeClr val="tx1"/>
        </a:solidFill>
        <a:latin typeface="+mn-lt"/>
        <a:ea typeface="+mn-ea"/>
        <a:cs typeface="+mn-cs"/>
      </a:defRPr>
    </a:lvl2pPr>
    <a:lvl3pPr marL="1010595" algn="l" defTabSz="505297" rtl="0" eaLnBrk="1" latinLnBrk="0" hangingPunct="1">
      <a:defRPr sz="2000" kern="1200">
        <a:solidFill>
          <a:schemeClr val="tx1"/>
        </a:solidFill>
        <a:latin typeface="+mn-lt"/>
        <a:ea typeface="+mn-ea"/>
        <a:cs typeface="+mn-cs"/>
      </a:defRPr>
    </a:lvl3pPr>
    <a:lvl4pPr marL="1515892" algn="l" defTabSz="505297" rtl="0" eaLnBrk="1" latinLnBrk="0" hangingPunct="1">
      <a:defRPr sz="2000" kern="1200">
        <a:solidFill>
          <a:schemeClr val="tx1"/>
        </a:solidFill>
        <a:latin typeface="+mn-lt"/>
        <a:ea typeface="+mn-ea"/>
        <a:cs typeface="+mn-cs"/>
      </a:defRPr>
    </a:lvl4pPr>
    <a:lvl5pPr marL="2021190" algn="l" defTabSz="505297" rtl="0" eaLnBrk="1" latinLnBrk="0" hangingPunct="1">
      <a:defRPr sz="2000" kern="1200">
        <a:solidFill>
          <a:schemeClr val="tx1"/>
        </a:solidFill>
        <a:latin typeface="+mn-lt"/>
        <a:ea typeface="+mn-ea"/>
        <a:cs typeface="+mn-cs"/>
      </a:defRPr>
    </a:lvl5pPr>
    <a:lvl6pPr marL="2526487" algn="l" defTabSz="505297" rtl="0" eaLnBrk="1" latinLnBrk="0" hangingPunct="1">
      <a:defRPr sz="2000" kern="1200">
        <a:solidFill>
          <a:schemeClr val="tx1"/>
        </a:solidFill>
        <a:latin typeface="+mn-lt"/>
        <a:ea typeface="+mn-ea"/>
        <a:cs typeface="+mn-cs"/>
      </a:defRPr>
    </a:lvl6pPr>
    <a:lvl7pPr marL="3031785" algn="l" defTabSz="505297" rtl="0" eaLnBrk="1" latinLnBrk="0" hangingPunct="1">
      <a:defRPr sz="2000" kern="1200">
        <a:solidFill>
          <a:schemeClr val="tx1"/>
        </a:solidFill>
        <a:latin typeface="+mn-lt"/>
        <a:ea typeface="+mn-ea"/>
        <a:cs typeface="+mn-cs"/>
      </a:defRPr>
    </a:lvl7pPr>
    <a:lvl8pPr marL="3537082" algn="l" defTabSz="505297" rtl="0" eaLnBrk="1" latinLnBrk="0" hangingPunct="1">
      <a:defRPr sz="2000" kern="1200">
        <a:solidFill>
          <a:schemeClr val="tx1"/>
        </a:solidFill>
        <a:latin typeface="+mn-lt"/>
        <a:ea typeface="+mn-ea"/>
        <a:cs typeface="+mn-cs"/>
      </a:defRPr>
    </a:lvl8pPr>
    <a:lvl9pPr marL="4042380" algn="l" defTabSz="505297"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17" autoAdjust="0"/>
    <p:restoredTop sz="94660"/>
  </p:normalViewPr>
  <p:slideViewPr>
    <p:cSldViewPr snapToGrid="0" snapToObjects="1">
      <p:cViewPr>
        <p:scale>
          <a:sx n="66" d="100"/>
          <a:sy n="66" d="100"/>
        </p:scale>
        <p:origin x="624" y="-96"/>
      </p:cViewPr>
      <p:guideLst>
        <p:guide orient="horz" pos="2592"/>
        <p:guide pos="40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 y="274323"/>
            <a:ext cx="10881360" cy="5486399"/>
          </a:xfrm>
        </p:spPr>
        <p:txBody>
          <a:bodyPr anchor="ctr">
            <a:noAutofit/>
          </a:bodyPr>
          <a:lstStyle>
            <a:lvl1pPr>
              <a:lnSpc>
                <a:spcPct val="100000"/>
              </a:lnSpc>
              <a:defRPr sz="9700" spc="-88"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40080" y="5760720"/>
            <a:ext cx="9601200" cy="1097280"/>
          </a:xfrm>
        </p:spPr>
        <p:txBody>
          <a:bodyPr/>
          <a:lstStyle>
            <a:lvl1pPr marL="0" indent="0" algn="l">
              <a:buNone/>
              <a:defRPr b="0" cap="all" spc="133" baseline="0">
                <a:solidFill>
                  <a:schemeClr val="tx2"/>
                </a:solidFill>
                <a:latin typeface="+mj-lt"/>
              </a:defRPr>
            </a:lvl1pPr>
            <a:lvl2pPr marL="505297" indent="0" algn="ctr">
              <a:buNone/>
              <a:defRPr>
                <a:solidFill>
                  <a:schemeClr val="tx1">
                    <a:tint val="75000"/>
                  </a:schemeClr>
                </a:solidFill>
              </a:defRPr>
            </a:lvl2pPr>
            <a:lvl3pPr marL="1010595" indent="0" algn="ctr">
              <a:buNone/>
              <a:defRPr>
                <a:solidFill>
                  <a:schemeClr val="tx1">
                    <a:tint val="75000"/>
                  </a:schemeClr>
                </a:solidFill>
              </a:defRPr>
            </a:lvl3pPr>
            <a:lvl4pPr marL="1515892" indent="0" algn="ctr">
              <a:buNone/>
              <a:defRPr>
                <a:solidFill>
                  <a:schemeClr val="tx1">
                    <a:tint val="75000"/>
                  </a:schemeClr>
                </a:solidFill>
              </a:defRPr>
            </a:lvl4pPr>
            <a:lvl5pPr marL="2021190" indent="0" algn="ctr">
              <a:buNone/>
              <a:defRPr>
                <a:solidFill>
                  <a:schemeClr val="tx1">
                    <a:tint val="75000"/>
                  </a:schemeClr>
                </a:solidFill>
              </a:defRPr>
            </a:lvl5pPr>
            <a:lvl6pPr marL="2526487" indent="0" algn="ctr">
              <a:buNone/>
              <a:defRPr>
                <a:solidFill>
                  <a:schemeClr val="tx1">
                    <a:tint val="75000"/>
                  </a:schemeClr>
                </a:solidFill>
              </a:defRPr>
            </a:lvl6pPr>
            <a:lvl7pPr marL="3031785" indent="0" algn="ctr">
              <a:buNone/>
              <a:defRPr>
                <a:solidFill>
                  <a:schemeClr val="tx1">
                    <a:tint val="75000"/>
                  </a:schemeClr>
                </a:solidFill>
              </a:defRPr>
            </a:lvl7pPr>
            <a:lvl8pPr marL="3537082" indent="0" algn="ctr">
              <a:buNone/>
              <a:defRPr>
                <a:solidFill>
                  <a:schemeClr val="tx1">
                    <a:tint val="75000"/>
                  </a:schemeClr>
                </a:solidFill>
              </a:defRPr>
            </a:lvl8pPr>
            <a:lvl9pPr marL="404238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3CC178-4637-A740-B5A9-0FDC05942823}"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12601574" y="5815584"/>
            <a:ext cx="200027" cy="24140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1059" tIns="50530" rIns="101059" bIns="50530" rtlCol="0" anchor="ctr"/>
          <a:lstStyle/>
          <a:p>
            <a:pPr algn="ctr"/>
            <a:endParaRPr lang="en-US"/>
          </a:p>
        </p:txBody>
      </p:sp>
      <p:sp>
        <p:nvSpPr>
          <p:cNvPr id="10" name="Rectangle 9"/>
          <p:cNvSpPr/>
          <p:nvPr/>
        </p:nvSpPr>
        <p:spPr>
          <a:xfrm>
            <a:off x="12601574" y="0"/>
            <a:ext cx="200027" cy="5815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1059" tIns="50530" rIns="101059" bIns="50530"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A84A37A-AFC2-4A01-80A1-FC20F2C0D5B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3CC178-4637-A740-B5A9-0FDC05942823}"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17755-2B73-DC49-B486-CD0B16C23E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29567"/>
            <a:ext cx="2880360" cy="70218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40080" y="329567"/>
            <a:ext cx="8427720" cy="70218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3CC178-4637-A740-B5A9-0FDC05942823}"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17755-2B73-DC49-B486-CD0B16C23E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3CC178-4637-A740-B5A9-0FDC05942823}"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17755-2B73-DC49-B486-CD0B16C23E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0080" y="1737362"/>
            <a:ext cx="10881360" cy="5185410"/>
          </a:xfrm>
        </p:spPr>
        <p:txBody>
          <a:bodyPr anchor="ctr">
            <a:noAutofit/>
          </a:bodyPr>
          <a:lstStyle>
            <a:lvl1pPr algn="l">
              <a:lnSpc>
                <a:spcPct val="100000"/>
              </a:lnSpc>
              <a:defRPr sz="9700" b="0" cap="all" spc="-88"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40080" y="274321"/>
            <a:ext cx="10881360" cy="1280160"/>
          </a:xfrm>
        </p:spPr>
        <p:txBody>
          <a:bodyPr anchor="b"/>
          <a:lstStyle>
            <a:lvl1pPr marL="0" indent="0">
              <a:buNone/>
              <a:defRPr sz="2200" b="0" cap="all" spc="133" baseline="0">
                <a:solidFill>
                  <a:schemeClr val="tx2"/>
                </a:solidFill>
                <a:latin typeface="+mj-lt"/>
              </a:defRPr>
            </a:lvl1pPr>
            <a:lvl2pPr marL="505297" indent="0">
              <a:buNone/>
              <a:defRPr sz="2000">
                <a:solidFill>
                  <a:schemeClr val="tx1">
                    <a:tint val="75000"/>
                  </a:schemeClr>
                </a:solidFill>
              </a:defRPr>
            </a:lvl2pPr>
            <a:lvl3pPr marL="1010595" indent="0">
              <a:buNone/>
              <a:defRPr sz="1800">
                <a:solidFill>
                  <a:schemeClr val="tx1">
                    <a:tint val="75000"/>
                  </a:schemeClr>
                </a:solidFill>
              </a:defRPr>
            </a:lvl3pPr>
            <a:lvl4pPr marL="1515892" indent="0">
              <a:buNone/>
              <a:defRPr sz="1500">
                <a:solidFill>
                  <a:schemeClr val="tx1">
                    <a:tint val="75000"/>
                  </a:schemeClr>
                </a:solidFill>
              </a:defRPr>
            </a:lvl4pPr>
            <a:lvl5pPr marL="2021190" indent="0">
              <a:buNone/>
              <a:defRPr sz="1500">
                <a:solidFill>
                  <a:schemeClr val="tx1">
                    <a:tint val="75000"/>
                  </a:schemeClr>
                </a:solidFill>
              </a:defRPr>
            </a:lvl5pPr>
            <a:lvl6pPr marL="2526487" indent="0">
              <a:buNone/>
              <a:defRPr sz="1500">
                <a:solidFill>
                  <a:schemeClr val="tx1">
                    <a:tint val="75000"/>
                  </a:schemeClr>
                </a:solidFill>
              </a:defRPr>
            </a:lvl6pPr>
            <a:lvl7pPr marL="3031785" indent="0">
              <a:buNone/>
              <a:defRPr sz="1500">
                <a:solidFill>
                  <a:schemeClr val="tx1">
                    <a:tint val="75000"/>
                  </a:schemeClr>
                </a:solidFill>
              </a:defRPr>
            </a:lvl7pPr>
            <a:lvl8pPr marL="3537082" indent="0">
              <a:buNone/>
              <a:defRPr sz="1500">
                <a:solidFill>
                  <a:schemeClr val="tx1">
                    <a:tint val="75000"/>
                  </a:schemeClr>
                </a:solidFill>
              </a:defRPr>
            </a:lvl8pPr>
            <a:lvl9pPr marL="4042380" indent="0">
              <a:buNone/>
              <a:defRPr sz="15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EF3CC178-4637-A740-B5A9-0FDC05942823}" type="datetimeFigureOut">
              <a:rPr lang="en-US" smtClean="0"/>
              <a:t>4/8/2019</a:t>
            </a:fld>
            <a:endParaRPr lang="en-US"/>
          </a:p>
        </p:txBody>
      </p:sp>
      <p:sp>
        <p:nvSpPr>
          <p:cNvPr id="8" name="Slide Number Placeholder 7"/>
          <p:cNvSpPr>
            <a:spLocks noGrp="1"/>
          </p:cNvSpPr>
          <p:nvPr>
            <p:ph type="sldNum" sz="quarter" idx="11"/>
          </p:nvPr>
        </p:nvSpPr>
        <p:spPr/>
        <p:txBody>
          <a:bodyPr/>
          <a:lstStyle/>
          <a:p>
            <a:fld id="{51F17755-2B73-DC49-B486-CD0B16C23E7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2952" y="1889760"/>
            <a:ext cx="4608576" cy="543115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26224" y="1889760"/>
            <a:ext cx="4608576" cy="543115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3CC178-4637-A740-B5A9-0FDC05942823}"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17755-2B73-DC49-B486-CD0B16C23E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278686" y="1887323"/>
            <a:ext cx="4608576" cy="767715"/>
          </a:xfrm>
        </p:spPr>
        <p:txBody>
          <a:bodyPr anchor="b">
            <a:noAutofit/>
          </a:bodyPr>
          <a:lstStyle>
            <a:lvl1pPr marL="0" indent="0">
              <a:buNone/>
              <a:defRPr sz="2000" b="0" cap="all" spc="111" baseline="0">
                <a:solidFill>
                  <a:schemeClr val="tx1"/>
                </a:solidFill>
                <a:latin typeface="+mj-lt"/>
              </a:defRPr>
            </a:lvl1pPr>
            <a:lvl2pPr marL="505297" indent="0">
              <a:buNone/>
              <a:defRPr sz="2200" b="1"/>
            </a:lvl2pPr>
            <a:lvl3pPr marL="1010595" indent="0">
              <a:buNone/>
              <a:defRPr sz="2000" b="1"/>
            </a:lvl3pPr>
            <a:lvl4pPr marL="1515892" indent="0">
              <a:buNone/>
              <a:defRPr sz="1800" b="1"/>
            </a:lvl4pPr>
            <a:lvl5pPr marL="2021190" indent="0">
              <a:buNone/>
              <a:defRPr sz="1800" b="1"/>
            </a:lvl5pPr>
            <a:lvl6pPr marL="2526487" indent="0">
              <a:buNone/>
              <a:defRPr sz="1800" b="1"/>
            </a:lvl6pPr>
            <a:lvl7pPr marL="3031785" indent="0">
              <a:buNone/>
              <a:defRPr sz="1800" b="1"/>
            </a:lvl7pPr>
            <a:lvl8pPr marL="3537082" indent="0">
              <a:buNone/>
              <a:defRPr sz="1800" b="1"/>
            </a:lvl8pPr>
            <a:lvl9pPr marL="4042380" indent="0">
              <a:buNone/>
              <a:defRPr sz="1800" b="1"/>
            </a:lvl9pPr>
          </a:lstStyle>
          <a:p>
            <a:pPr lvl="0"/>
            <a:r>
              <a:rPr lang="en-US"/>
              <a:t>Click to edit Master text styles</a:t>
            </a:r>
          </a:p>
        </p:txBody>
      </p:sp>
      <p:sp>
        <p:nvSpPr>
          <p:cNvPr id="4" name="Content Placeholder 3"/>
          <p:cNvSpPr>
            <a:spLocks noGrp="1"/>
          </p:cNvSpPr>
          <p:nvPr>
            <p:ph sz="half" idx="2"/>
          </p:nvPr>
        </p:nvSpPr>
        <p:spPr>
          <a:xfrm>
            <a:off x="2278686" y="2711240"/>
            <a:ext cx="4608576" cy="460857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130491" y="1887323"/>
            <a:ext cx="4608576" cy="767715"/>
          </a:xfrm>
        </p:spPr>
        <p:txBody>
          <a:bodyPr anchor="b">
            <a:noAutofit/>
          </a:bodyPr>
          <a:lstStyle>
            <a:lvl1pPr marL="0" indent="0">
              <a:buNone/>
              <a:defRPr lang="en-US" sz="2000" b="0" kern="1200" cap="all" spc="111" baseline="0" dirty="0" smtClean="0">
                <a:solidFill>
                  <a:schemeClr val="tx1"/>
                </a:solidFill>
                <a:latin typeface="+mj-lt"/>
                <a:ea typeface="+mn-ea"/>
                <a:cs typeface="+mn-cs"/>
              </a:defRPr>
            </a:lvl1pPr>
            <a:lvl2pPr marL="505297" indent="0">
              <a:buNone/>
              <a:defRPr sz="2200" b="1"/>
            </a:lvl2pPr>
            <a:lvl3pPr marL="1010595" indent="0">
              <a:buNone/>
              <a:defRPr sz="2000" b="1"/>
            </a:lvl3pPr>
            <a:lvl4pPr marL="1515892" indent="0">
              <a:buNone/>
              <a:defRPr sz="1800" b="1"/>
            </a:lvl4pPr>
            <a:lvl5pPr marL="2021190" indent="0">
              <a:buNone/>
              <a:defRPr sz="1800" b="1"/>
            </a:lvl5pPr>
            <a:lvl6pPr marL="2526487" indent="0">
              <a:buNone/>
              <a:defRPr sz="1800" b="1"/>
            </a:lvl6pPr>
            <a:lvl7pPr marL="3031785" indent="0">
              <a:buNone/>
              <a:defRPr sz="1800" b="1"/>
            </a:lvl7pPr>
            <a:lvl8pPr marL="3537082" indent="0">
              <a:buNone/>
              <a:defRPr sz="1800" b="1"/>
            </a:lvl8pPr>
            <a:lvl9pPr marL="4042380" indent="0">
              <a:buNone/>
              <a:defRPr sz="1800" b="1"/>
            </a:lvl9pPr>
          </a:lstStyle>
          <a:p>
            <a:pPr marL="0" lvl="0" indent="0" algn="l" defTabSz="1010595"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7130491" y="2711240"/>
            <a:ext cx="4608576" cy="460857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3CC178-4637-A740-B5A9-0FDC05942823}" type="datetimeFigureOut">
              <a:rPr lang="en-US" smtClean="0"/>
              <a:t>4/8/2019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17755-2B73-DC49-B486-CD0B16C23E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3CC178-4637-A740-B5A9-0FDC05942823}" type="datetimeFigureOut">
              <a:rPr lang="en-US" smtClean="0"/>
              <a:t>4/8/2019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17755-2B73-DC49-B486-CD0B16C23E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CC178-4637-A740-B5A9-0FDC05942823}" type="datetimeFigureOut">
              <a:rPr lang="en-US" smtClean="0"/>
              <a:t>4/8/2019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17755-2B73-DC49-B486-CD0B16C23E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5071" y="1920240"/>
            <a:ext cx="7156450" cy="5376672"/>
          </a:xfrm>
        </p:spPr>
        <p:txBody>
          <a:bodyPr/>
          <a:lstStyle>
            <a:lvl1pPr>
              <a:defRPr sz="35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0082" y="1920240"/>
            <a:ext cx="4211638" cy="5376672"/>
          </a:xfrm>
        </p:spPr>
        <p:txBody>
          <a:bodyPr>
            <a:normAutofit/>
          </a:bodyPr>
          <a:lstStyle>
            <a:lvl1pPr marL="0" indent="0">
              <a:buNone/>
              <a:defRPr sz="1800"/>
            </a:lvl1pPr>
            <a:lvl2pPr marL="505297" indent="0">
              <a:buNone/>
              <a:defRPr sz="1300"/>
            </a:lvl2pPr>
            <a:lvl3pPr marL="1010595" indent="0">
              <a:buNone/>
              <a:defRPr sz="1100"/>
            </a:lvl3pPr>
            <a:lvl4pPr marL="1515892" indent="0">
              <a:buNone/>
              <a:defRPr sz="1000"/>
            </a:lvl4pPr>
            <a:lvl5pPr marL="2021190" indent="0">
              <a:buNone/>
              <a:defRPr sz="1000"/>
            </a:lvl5pPr>
            <a:lvl6pPr marL="2526487" indent="0">
              <a:buNone/>
              <a:defRPr sz="1000"/>
            </a:lvl6pPr>
            <a:lvl7pPr marL="3031785" indent="0">
              <a:buNone/>
              <a:defRPr sz="1000"/>
            </a:lvl7pPr>
            <a:lvl8pPr marL="3537082" indent="0">
              <a:buNone/>
              <a:defRPr sz="1000"/>
            </a:lvl8pPr>
            <a:lvl9pPr marL="404238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3CC178-4637-A740-B5A9-0FDC05942823}"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601574" y="5815584"/>
            <a:ext cx="200027" cy="24140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1059" tIns="50530" rIns="101059" bIns="50530" rtlCol="0" anchor="ctr"/>
          <a:lstStyle/>
          <a:p>
            <a:pPr algn="ctr"/>
            <a:endParaRPr lang="en-US"/>
          </a:p>
        </p:txBody>
      </p:sp>
      <p:sp>
        <p:nvSpPr>
          <p:cNvPr id="3" name="Picture Placeholder 2"/>
          <p:cNvSpPr>
            <a:spLocks noGrp="1"/>
          </p:cNvSpPr>
          <p:nvPr>
            <p:ph type="pic" idx="1"/>
          </p:nvPr>
        </p:nvSpPr>
        <p:spPr>
          <a:xfrm>
            <a:off x="-1" y="0"/>
            <a:ext cx="12601229" cy="5815584"/>
          </a:xfrm>
          <a:solidFill>
            <a:schemeClr val="bg1">
              <a:lumMod val="75000"/>
            </a:schemeClr>
          </a:solidFill>
        </p:spPr>
        <p:txBody>
          <a:bodyPr/>
          <a:lstStyle>
            <a:lvl1pPr marL="0" indent="0">
              <a:buNone/>
              <a:defRPr sz="3500"/>
            </a:lvl1pPr>
            <a:lvl2pPr marL="505297" indent="0">
              <a:buNone/>
              <a:defRPr sz="3100"/>
            </a:lvl2pPr>
            <a:lvl3pPr marL="1010595" indent="0">
              <a:buNone/>
              <a:defRPr sz="2700"/>
            </a:lvl3pPr>
            <a:lvl4pPr marL="1515892" indent="0">
              <a:buNone/>
              <a:defRPr sz="2200"/>
            </a:lvl4pPr>
            <a:lvl5pPr marL="2021190" indent="0">
              <a:buNone/>
              <a:defRPr sz="2200"/>
            </a:lvl5pPr>
            <a:lvl6pPr marL="2526487" indent="0">
              <a:buNone/>
              <a:defRPr sz="2200"/>
            </a:lvl6pPr>
            <a:lvl7pPr marL="3031785" indent="0">
              <a:buNone/>
              <a:defRPr sz="2200"/>
            </a:lvl7pPr>
            <a:lvl8pPr marL="3537082" indent="0">
              <a:buNone/>
              <a:defRPr sz="2200"/>
            </a:lvl8pPr>
            <a:lvl9pPr marL="4042380" indent="0">
              <a:buNone/>
              <a:defRPr sz="2200"/>
            </a:lvl9pPr>
          </a:lstStyle>
          <a:p>
            <a:r>
              <a:rPr lang="en-US"/>
              <a:t>Drag picture to placeholder or click icon to add</a:t>
            </a:r>
          </a:p>
        </p:txBody>
      </p:sp>
      <p:sp>
        <p:nvSpPr>
          <p:cNvPr id="4" name="Text Placeholder 3"/>
          <p:cNvSpPr>
            <a:spLocks noGrp="1"/>
          </p:cNvSpPr>
          <p:nvPr>
            <p:ph type="body" sz="half" idx="2"/>
          </p:nvPr>
        </p:nvSpPr>
        <p:spPr>
          <a:xfrm>
            <a:off x="640080" y="6858000"/>
            <a:ext cx="11414760" cy="548640"/>
          </a:xfrm>
        </p:spPr>
        <p:txBody>
          <a:bodyPr/>
          <a:lstStyle>
            <a:lvl1pPr marL="0" indent="0">
              <a:buNone/>
              <a:defRPr sz="1800"/>
            </a:lvl1pPr>
            <a:lvl2pPr marL="505297" indent="0">
              <a:buNone/>
              <a:defRPr sz="1300"/>
            </a:lvl2pPr>
            <a:lvl3pPr marL="1010595" indent="0">
              <a:buNone/>
              <a:defRPr sz="1100"/>
            </a:lvl3pPr>
            <a:lvl4pPr marL="1515892" indent="0">
              <a:buNone/>
              <a:defRPr sz="1000"/>
            </a:lvl4pPr>
            <a:lvl5pPr marL="2021190" indent="0">
              <a:buNone/>
              <a:defRPr sz="1000"/>
            </a:lvl5pPr>
            <a:lvl6pPr marL="2526487" indent="0">
              <a:buNone/>
              <a:defRPr sz="1000"/>
            </a:lvl6pPr>
            <a:lvl7pPr marL="3031785" indent="0">
              <a:buNone/>
              <a:defRPr sz="1000"/>
            </a:lvl7pPr>
            <a:lvl8pPr marL="3537082" indent="0">
              <a:buNone/>
              <a:defRPr sz="1000"/>
            </a:lvl8pPr>
            <a:lvl9pPr marL="404238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3CC178-4637-A740-B5A9-0FDC05942823}"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1F17755-2B73-DC49-B486-CD0B16C23E7C}" type="slidenum">
              <a:rPr lang="en-US" smtClean="0"/>
              <a:t>‹#›</a:t>
            </a:fld>
            <a:endParaRPr lang="en-US"/>
          </a:p>
        </p:txBody>
      </p:sp>
      <p:sp>
        <p:nvSpPr>
          <p:cNvPr id="8" name="Title 7"/>
          <p:cNvSpPr>
            <a:spLocks noGrp="1"/>
          </p:cNvSpPr>
          <p:nvPr>
            <p:ph type="title"/>
          </p:nvPr>
        </p:nvSpPr>
        <p:spPr>
          <a:xfrm>
            <a:off x="640080" y="5943600"/>
            <a:ext cx="11414760" cy="914400"/>
          </a:xfrm>
        </p:spPr>
        <p:txBody>
          <a:bodyPr anchor="t">
            <a:normAutofit/>
          </a:bodyPr>
          <a:lstStyle>
            <a:lvl1pPr>
              <a:defRPr sz="3500"/>
            </a:lvl1pPr>
          </a:lstStyle>
          <a:p>
            <a:r>
              <a:rPr lang="en-US"/>
              <a:t>Click to edit Master title style</a:t>
            </a:r>
            <a:endParaRPr lang="en-US" dirty="0"/>
          </a:p>
        </p:txBody>
      </p:sp>
      <p:sp>
        <p:nvSpPr>
          <p:cNvPr id="10" name="Rectangle 9"/>
          <p:cNvSpPr/>
          <p:nvPr/>
        </p:nvSpPr>
        <p:spPr>
          <a:xfrm>
            <a:off x="12601574" y="0"/>
            <a:ext cx="200027" cy="5815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1059" tIns="50530" rIns="101059" bIns="50530"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183261"/>
            <a:ext cx="8107680" cy="1645920"/>
          </a:xfrm>
          <a:prstGeom prst="rect">
            <a:avLst/>
          </a:prstGeom>
        </p:spPr>
        <p:txBody>
          <a:bodyPr vert="horz" lIns="101059" tIns="50530" rIns="101059" bIns="5053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 y="2103121"/>
            <a:ext cx="10668000" cy="5248276"/>
          </a:xfrm>
          <a:prstGeom prst="rect">
            <a:avLst/>
          </a:prstGeom>
        </p:spPr>
        <p:txBody>
          <a:bodyPr vert="horz" lIns="101059" tIns="50530" rIns="101059" bIns="5053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 y="7406641"/>
            <a:ext cx="4800600" cy="365760"/>
          </a:xfrm>
          <a:prstGeom prst="rect">
            <a:avLst/>
          </a:prstGeom>
        </p:spPr>
        <p:txBody>
          <a:bodyPr vert="horz" lIns="101059" tIns="50530" rIns="101059" bIns="0" rtlCol="0" anchor="b"/>
          <a:lstStyle>
            <a:lvl1pPr algn="l">
              <a:defRPr sz="1100">
                <a:solidFill>
                  <a:schemeClr val="tx1"/>
                </a:solidFill>
              </a:defRPr>
            </a:lvl1pPr>
          </a:lstStyle>
          <a:p>
            <a:fld id="{EF3CC178-4637-A740-B5A9-0FDC05942823}" type="datetimeFigureOut">
              <a:rPr lang="en-US" smtClean="0"/>
              <a:t>4/8/2019</a:t>
            </a:fld>
            <a:endParaRPr lang="en-US"/>
          </a:p>
        </p:txBody>
      </p:sp>
      <p:sp>
        <p:nvSpPr>
          <p:cNvPr id="5" name="Footer Placeholder 4"/>
          <p:cNvSpPr>
            <a:spLocks noGrp="1"/>
          </p:cNvSpPr>
          <p:nvPr>
            <p:ph type="ftr" sz="quarter" idx="3"/>
          </p:nvPr>
        </p:nvSpPr>
        <p:spPr>
          <a:xfrm>
            <a:off x="640080" y="7791451"/>
            <a:ext cx="4800600" cy="340614"/>
          </a:xfrm>
          <a:prstGeom prst="rect">
            <a:avLst/>
          </a:prstGeom>
        </p:spPr>
        <p:txBody>
          <a:bodyPr vert="horz" lIns="101059" tIns="50530" rIns="101059" bIns="50530" rtlCol="0" anchor="t"/>
          <a:lstStyle>
            <a:lvl1pPr algn="l">
              <a:defRPr sz="1100">
                <a:solidFill>
                  <a:schemeClr val="tx1"/>
                </a:solidFill>
              </a:defRPr>
            </a:lvl1pPr>
          </a:lstStyle>
          <a:p>
            <a:endParaRPr lang="en-US"/>
          </a:p>
        </p:txBody>
      </p:sp>
      <p:sp>
        <p:nvSpPr>
          <p:cNvPr id="6" name="Slide Number Placeholder 5"/>
          <p:cNvSpPr>
            <a:spLocks noGrp="1"/>
          </p:cNvSpPr>
          <p:nvPr>
            <p:ph type="sldNum" sz="quarter" idx="4"/>
          </p:nvPr>
        </p:nvSpPr>
        <p:spPr>
          <a:xfrm rot="16200000">
            <a:off x="11649900" y="7026084"/>
            <a:ext cx="1578866" cy="511176"/>
          </a:xfrm>
          <a:prstGeom prst="rect">
            <a:avLst/>
          </a:prstGeom>
        </p:spPr>
        <p:txBody>
          <a:bodyPr vert="horz" lIns="101059" tIns="50530" rIns="101059" bIns="50530" rtlCol="0" anchor="ctr"/>
          <a:lstStyle>
            <a:lvl1pPr algn="l">
              <a:defRPr sz="2700" b="1">
                <a:solidFill>
                  <a:schemeClr val="tx2"/>
                </a:solidFill>
              </a:defRPr>
            </a:lvl1pPr>
          </a:lstStyle>
          <a:p>
            <a:fld id="{51F17755-2B73-DC49-B486-CD0B16C23E7C}" type="slidenum">
              <a:rPr lang="en-US" smtClean="0"/>
              <a:t>‹#›</a:t>
            </a:fld>
            <a:endParaRPr lang="en-US"/>
          </a:p>
        </p:txBody>
      </p:sp>
      <p:sp>
        <p:nvSpPr>
          <p:cNvPr id="7" name="Rectangle 6"/>
          <p:cNvSpPr/>
          <p:nvPr/>
        </p:nvSpPr>
        <p:spPr>
          <a:xfrm>
            <a:off x="12601574" y="0"/>
            <a:ext cx="200027" cy="1645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1059" tIns="50530" rIns="101059" bIns="50530" rtlCol="0" anchor="ctr"/>
          <a:lstStyle/>
          <a:p>
            <a:pPr algn="ctr"/>
            <a:endParaRPr lang="en-US"/>
          </a:p>
        </p:txBody>
      </p:sp>
      <p:sp>
        <p:nvSpPr>
          <p:cNvPr id="8" name="Rectangle 7"/>
          <p:cNvSpPr/>
          <p:nvPr/>
        </p:nvSpPr>
        <p:spPr>
          <a:xfrm>
            <a:off x="12601574" y="1645920"/>
            <a:ext cx="200027" cy="65836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1059" tIns="50530" rIns="101059" bIns="50530"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1010595" rtl="0" eaLnBrk="1" latinLnBrk="0" hangingPunct="1">
        <a:spcBef>
          <a:spcPct val="0"/>
        </a:spcBef>
        <a:buNone/>
        <a:defRPr sz="4000" kern="1200" cap="all" spc="-66" baseline="0">
          <a:solidFill>
            <a:schemeClr val="tx2"/>
          </a:solidFill>
          <a:latin typeface="+mj-lt"/>
          <a:ea typeface="+mj-ea"/>
          <a:cs typeface="+mj-cs"/>
        </a:defRPr>
      </a:lvl1pPr>
    </p:titleStyle>
    <p:bodyStyle>
      <a:lvl1pPr marL="0" indent="0" algn="l" defTabSz="1010595" rtl="0" eaLnBrk="1" latinLnBrk="0" hangingPunct="1">
        <a:spcBef>
          <a:spcPct val="20000"/>
        </a:spcBef>
        <a:spcAft>
          <a:spcPts val="663"/>
        </a:spcAft>
        <a:buFont typeface="Arial" pitchFamily="34" charset="0"/>
        <a:buNone/>
        <a:defRPr sz="2200" b="1" kern="1200">
          <a:solidFill>
            <a:schemeClr val="tx1"/>
          </a:solidFill>
          <a:latin typeface="+mn-lt"/>
          <a:ea typeface="+mn-ea"/>
          <a:cs typeface="+mn-cs"/>
        </a:defRPr>
      </a:lvl1pPr>
      <a:lvl2pPr marL="505297" indent="-202119" algn="l" defTabSz="1010595" rtl="0" eaLnBrk="1" latinLnBrk="0" hangingPunct="1">
        <a:spcBef>
          <a:spcPct val="20000"/>
        </a:spcBef>
        <a:buClr>
          <a:schemeClr val="tx2"/>
        </a:buClr>
        <a:buFont typeface="Arial" pitchFamily="34" charset="0"/>
        <a:buChar char="•"/>
        <a:defRPr sz="2200" kern="1200">
          <a:solidFill>
            <a:schemeClr val="tx1"/>
          </a:solidFill>
          <a:latin typeface="+mn-lt"/>
          <a:ea typeface="+mn-ea"/>
          <a:cs typeface="+mn-cs"/>
        </a:defRPr>
      </a:lvl2pPr>
      <a:lvl3pPr marL="1263244" indent="-252649" algn="l" defTabSz="1010595"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768541" indent="-252649" algn="l" defTabSz="1010595"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4pPr>
      <a:lvl5pPr marL="2273838" indent="-252649" algn="l" defTabSz="1010595" rtl="0" eaLnBrk="1" latinLnBrk="0" hangingPunct="1">
        <a:spcBef>
          <a:spcPct val="20000"/>
        </a:spcBef>
        <a:buClr>
          <a:schemeClr val="tx2"/>
        </a:buClr>
        <a:buFont typeface="Arial" pitchFamily="34" charset="0"/>
        <a:buChar char="•"/>
        <a:defRPr sz="2000" kern="1200" baseline="0">
          <a:solidFill>
            <a:schemeClr val="tx1"/>
          </a:solidFill>
          <a:latin typeface="+mn-lt"/>
          <a:ea typeface="+mn-ea"/>
          <a:cs typeface="+mn-cs"/>
        </a:defRPr>
      </a:lvl5pPr>
      <a:lvl6pPr marL="2779136" indent="-252649" algn="l" defTabSz="1010595"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6pPr>
      <a:lvl7pPr marL="3284433" indent="-252649" algn="l" defTabSz="1010595"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7pPr>
      <a:lvl8pPr marL="3789731" indent="-252649" algn="l" defTabSz="1010595"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8pPr>
      <a:lvl9pPr marL="4295028" indent="-252649" algn="l" defTabSz="1010595"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9pPr>
    </p:bodyStyle>
    <p:otherStyle>
      <a:defPPr>
        <a:defRPr lang="en-US"/>
      </a:defPPr>
      <a:lvl1pPr marL="0" algn="l" defTabSz="1010595" rtl="0" eaLnBrk="1" latinLnBrk="0" hangingPunct="1">
        <a:defRPr sz="2000" kern="1200">
          <a:solidFill>
            <a:schemeClr val="tx1"/>
          </a:solidFill>
          <a:latin typeface="+mn-lt"/>
          <a:ea typeface="+mn-ea"/>
          <a:cs typeface="+mn-cs"/>
        </a:defRPr>
      </a:lvl1pPr>
      <a:lvl2pPr marL="505297" algn="l" defTabSz="1010595" rtl="0" eaLnBrk="1" latinLnBrk="0" hangingPunct="1">
        <a:defRPr sz="2000" kern="1200">
          <a:solidFill>
            <a:schemeClr val="tx1"/>
          </a:solidFill>
          <a:latin typeface="+mn-lt"/>
          <a:ea typeface="+mn-ea"/>
          <a:cs typeface="+mn-cs"/>
        </a:defRPr>
      </a:lvl2pPr>
      <a:lvl3pPr marL="1010595" algn="l" defTabSz="1010595" rtl="0" eaLnBrk="1" latinLnBrk="0" hangingPunct="1">
        <a:defRPr sz="2000" kern="1200">
          <a:solidFill>
            <a:schemeClr val="tx1"/>
          </a:solidFill>
          <a:latin typeface="+mn-lt"/>
          <a:ea typeface="+mn-ea"/>
          <a:cs typeface="+mn-cs"/>
        </a:defRPr>
      </a:lvl3pPr>
      <a:lvl4pPr marL="1515892" algn="l" defTabSz="1010595" rtl="0" eaLnBrk="1" latinLnBrk="0" hangingPunct="1">
        <a:defRPr sz="2000" kern="1200">
          <a:solidFill>
            <a:schemeClr val="tx1"/>
          </a:solidFill>
          <a:latin typeface="+mn-lt"/>
          <a:ea typeface="+mn-ea"/>
          <a:cs typeface="+mn-cs"/>
        </a:defRPr>
      </a:lvl4pPr>
      <a:lvl5pPr marL="2021190" algn="l" defTabSz="1010595" rtl="0" eaLnBrk="1" latinLnBrk="0" hangingPunct="1">
        <a:defRPr sz="2000" kern="1200">
          <a:solidFill>
            <a:schemeClr val="tx1"/>
          </a:solidFill>
          <a:latin typeface="+mn-lt"/>
          <a:ea typeface="+mn-ea"/>
          <a:cs typeface="+mn-cs"/>
        </a:defRPr>
      </a:lvl5pPr>
      <a:lvl6pPr marL="2526487" algn="l" defTabSz="1010595" rtl="0" eaLnBrk="1" latinLnBrk="0" hangingPunct="1">
        <a:defRPr sz="2000" kern="1200">
          <a:solidFill>
            <a:schemeClr val="tx1"/>
          </a:solidFill>
          <a:latin typeface="+mn-lt"/>
          <a:ea typeface="+mn-ea"/>
          <a:cs typeface="+mn-cs"/>
        </a:defRPr>
      </a:lvl6pPr>
      <a:lvl7pPr marL="3031785" algn="l" defTabSz="1010595" rtl="0" eaLnBrk="1" latinLnBrk="0" hangingPunct="1">
        <a:defRPr sz="2000" kern="1200">
          <a:solidFill>
            <a:schemeClr val="tx1"/>
          </a:solidFill>
          <a:latin typeface="+mn-lt"/>
          <a:ea typeface="+mn-ea"/>
          <a:cs typeface="+mn-cs"/>
        </a:defRPr>
      </a:lvl7pPr>
      <a:lvl8pPr marL="3537082" algn="l" defTabSz="1010595" rtl="0" eaLnBrk="1" latinLnBrk="0" hangingPunct="1">
        <a:defRPr sz="2000" kern="1200">
          <a:solidFill>
            <a:schemeClr val="tx1"/>
          </a:solidFill>
          <a:latin typeface="+mn-lt"/>
          <a:ea typeface="+mn-ea"/>
          <a:cs typeface="+mn-cs"/>
        </a:defRPr>
      </a:lvl8pPr>
      <a:lvl9pPr marL="4042380" algn="l" defTabSz="101059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mdcounseling.org/MAMCD"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mdcounseling.org/"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MAMCD.Board@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099" y="405221"/>
            <a:ext cx="3796928" cy="5334248"/>
          </a:xfrm>
          <a:prstGeom prst="rect">
            <a:avLst/>
          </a:prstGeom>
          <a:noFill/>
        </p:spPr>
        <p:txBody>
          <a:bodyPr wrap="square" lIns="101059" tIns="50530" rIns="101059" bIns="50530" rtlCol="0">
            <a:spAutoFit/>
          </a:bodyPr>
          <a:lstStyle/>
          <a:p>
            <a:pPr algn="ctr"/>
            <a:r>
              <a:rPr lang="en-US" sz="2400" b="1" u="sng" dirty="0">
                <a:ln w="3175" cmpd="sng">
                  <a:noFill/>
                </a:ln>
                <a:latin typeface="Agency FB" panose="020B0503020202020204" pitchFamily="34" charset="0"/>
                <a:cs typeface="Abadi MT Condensed Light"/>
              </a:rPr>
              <a:t>MISSION STATEMENT</a:t>
            </a:r>
          </a:p>
          <a:p>
            <a:pPr algn="just"/>
            <a:endParaRPr lang="en-US" sz="1800" u="sng" dirty="0">
              <a:ln w="3175" cmpd="sng">
                <a:noFill/>
              </a:ln>
              <a:cs typeface="Abadi MT Condensed Light"/>
            </a:endParaRPr>
          </a:p>
          <a:p>
            <a:pPr algn="just"/>
            <a:r>
              <a:rPr lang="en-US" sz="1800" dirty="0">
                <a:ln w="3175" cmpd="sng">
                  <a:noFill/>
                </a:ln>
                <a:latin typeface="Agency FB" panose="020B0503020202020204" pitchFamily="34" charset="0"/>
                <a:cs typeface="Abadi MT Condensed Light"/>
              </a:rPr>
              <a:t>The Maryland Association for Multicultural Counseling and Development (MAMCD) is devoted to promoting a greater understanding of culture  and ethnicity to the counseling profession, while at the same time, improving on the clinical interventions for improving on the standards and practices of multicultural counseling.</a:t>
            </a:r>
          </a:p>
          <a:p>
            <a:pPr algn="just"/>
            <a:endParaRPr lang="en-US" sz="1800" b="1" dirty="0">
              <a:ln w="3175" cmpd="sng">
                <a:noFill/>
              </a:ln>
              <a:latin typeface="Abadi MT Condensed Light"/>
              <a:cs typeface="Abadi MT Condensed Light"/>
            </a:endParaRPr>
          </a:p>
          <a:p>
            <a:pPr algn="just"/>
            <a:endParaRPr lang="en-US" b="1" dirty="0">
              <a:ln w="3175" cmpd="sng">
                <a:noFill/>
              </a:ln>
              <a:latin typeface="Abadi MT Condensed Light"/>
              <a:cs typeface="Abadi MT Condensed Light"/>
            </a:endParaRPr>
          </a:p>
          <a:p>
            <a:pPr algn="just"/>
            <a:endParaRPr lang="en-US" b="1" dirty="0">
              <a:ln w="3175" cmpd="sng">
                <a:noFill/>
              </a:ln>
              <a:latin typeface="Abadi MT Condensed Light"/>
              <a:cs typeface="Abadi MT Condensed Light"/>
            </a:endParaRPr>
          </a:p>
          <a:p>
            <a:pPr algn="just"/>
            <a:r>
              <a:rPr lang="en-US" i="1" dirty="0">
                <a:ln w="3175" cmpd="sng">
                  <a:noFill/>
                </a:ln>
                <a:latin typeface="Agency FB" panose="020B0503020202020204" pitchFamily="34" charset="0"/>
                <a:cs typeface="Abadi MT Condensed Light"/>
              </a:rPr>
              <a:t>“We must reject not only the</a:t>
            </a:r>
          </a:p>
          <a:p>
            <a:pPr algn="just"/>
            <a:r>
              <a:rPr lang="en-US" i="1" dirty="0">
                <a:ln w="3175" cmpd="sng">
                  <a:noFill/>
                </a:ln>
                <a:latin typeface="Agency FB" panose="020B0503020202020204" pitchFamily="34" charset="0"/>
                <a:cs typeface="Abadi MT Condensed Light"/>
              </a:rPr>
              <a:t>stereotypes that others hold for us, but also the stereotypes that we hold of ourselves ” </a:t>
            </a:r>
          </a:p>
          <a:p>
            <a:pPr algn="just"/>
            <a:endParaRPr lang="en-US" sz="1800" i="1" dirty="0">
              <a:ln w="3175" cmpd="sng">
                <a:noFill/>
              </a:ln>
              <a:latin typeface="Agency FB" panose="020B0503020202020204" pitchFamily="34" charset="0"/>
              <a:cs typeface="Abadi MT Condensed Light"/>
            </a:endParaRPr>
          </a:p>
          <a:p>
            <a:pPr algn="ctr"/>
            <a:r>
              <a:rPr lang="mr-IN" sz="1800" dirty="0">
                <a:ln w="3175" cmpd="sng">
                  <a:noFill/>
                </a:ln>
                <a:latin typeface="Agency FB" panose="020B0503020202020204" pitchFamily="34" charset="0"/>
                <a:cs typeface="Abadi MT Condensed Light"/>
              </a:rPr>
              <a:t>–</a:t>
            </a:r>
            <a:r>
              <a:rPr lang="en-US" sz="1800" dirty="0">
                <a:ln w="3175" cmpd="sng">
                  <a:noFill/>
                </a:ln>
                <a:latin typeface="Agency FB" panose="020B0503020202020204" pitchFamily="34" charset="0"/>
                <a:cs typeface="Abadi MT Condensed Light"/>
              </a:rPr>
              <a:t>Shirley Chisholm, 1972 Democratic</a:t>
            </a:r>
          </a:p>
          <a:p>
            <a:pPr algn="ctr"/>
            <a:r>
              <a:rPr lang="en-US" sz="1800" dirty="0">
                <a:ln w="3175" cmpd="sng">
                  <a:noFill/>
                </a:ln>
                <a:latin typeface="Agency FB" panose="020B0503020202020204" pitchFamily="34" charset="0"/>
                <a:cs typeface="Abadi MT Condensed Light"/>
              </a:rPr>
              <a:t>Presidential Nominee (1924-2005)</a:t>
            </a:r>
          </a:p>
        </p:txBody>
      </p:sp>
      <p:sp>
        <p:nvSpPr>
          <p:cNvPr id="9" name="TextBox 8"/>
          <p:cNvSpPr txBox="1"/>
          <p:nvPr/>
        </p:nvSpPr>
        <p:spPr>
          <a:xfrm>
            <a:off x="124142" y="6684256"/>
            <a:ext cx="3626321" cy="1148487"/>
          </a:xfrm>
          <a:prstGeom prst="rect">
            <a:avLst/>
          </a:prstGeom>
          <a:noFill/>
        </p:spPr>
        <p:txBody>
          <a:bodyPr wrap="square" lIns="101059" tIns="50530" rIns="101059" bIns="50530" rtlCol="0">
            <a:spAutoFit/>
          </a:bodyPr>
          <a:lstStyle/>
          <a:p>
            <a:pPr algn="just"/>
            <a:r>
              <a:rPr lang="en-US" sz="1200" b="1" dirty="0">
                <a:solidFill>
                  <a:srgbClr val="000000"/>
                </a:solidFill>
                <a:cs typeface="Abadi MT Condensed Light"/>
              </a:rPr>
              <a:t>A state division of the Maryland Counseling Association (MCA), and state division of the Association for Multicultural Counseling and Development (AMCD). </a:t>
            </a:r>
          </a:p>
          <a:p>
            <a:endParaRPr lang="en-US" dirty="0"/>
          </a:p>
        </p:txBody>
      </p:sp>
      <p:sp>
        <p:nvSpPr>
          <p:cNvPr id="10" name="TextBox 9"/>
          <p:cNvSpPr txBox="1"/>
          <p:nvPr/>
        </p:nvSpPr>
        <p:spPr>
          <a:xfrm>
            <a:off x="3750463" y="4707996"/>
            <a:ext cx="4529329" cy="2595037"/>
          </a:xfrm>
          <a:prstGeom prst="rect">
            <a:avLst/>
          </a:prstGeom>
          <a:noFill/>
        </p:spPr>
        <p:txBody>
          <a:bodyPr wrap="square" lIns="101059" tIns="50530" rIns="101059" bIns="50530" rtlCol="0">
            <a:spAutoFit/>
          </a:bodyPr>
          <a:lstStyle/>
          <a:p>
            <a:pPr algn="ctr"/>
            <a:r>
              <a:rPr lang="en-US" sz="1800" b="1" u="sng" dirty="0">
                <a:solidFill>
                  <a:srgbClr val="000000"/>
                </a:solidFill>
                <a:latin typeface="Agency FB" panose="020B0503020202020204" pitchFamily="34" charset="0"/>
                <a:cs typeface="Abadi MT Condensed Light"/>
              </a:rPr>
              <a:t>Maryland Association for Multicultural </a:t>
            </a:r>
          </a:p>
          <a:p>
            <a:pPr algn="ctr"/>
            <a:r>
              <a:rPr lang="en-US" sz="1800" b="1" u="sng" dirty="0">
                <a:solidFill>
                  <a:srgbClr val="000000"/>
                </a:solidFill>
                <a:latin typeface="Agency FB" panose="020B0503020202020204" pitchFamily="34" charset="0"/>
                <a:cs typeface="Abadi MT Condensed Light"/>
              </a:rPr>
              <a:t>Counseling and Development </a:t>
            </a:r>
          </a:p>
          <a:p>
            <a:endParaRPr lang="en-US" sz="1800" dirty="0">
              <a:solidFill>
                <a:srgbClr val="000000"/>
              </a:solidFill>
              <a:latin typeface="Agency FB" panose="020B0503020202020204" pitchFamily="34" charset="0"/>
              <a:cs typeface="Abadi MT Condensed Light"/>
            </a:endParaRPr>
          </a:p>
          <a:p>
            <a:r>
              <a:rPr lang="en-US" sz="1800" dirty="0">
                <a:solidFill>
                  <a:srgbClr val="000000"/>
                </a:solidFill>
                <a:latin typeface="Agency FB" panose="020B0503020202020204" pitchFamily="34" charset="0"/>
                <a:cs typeface="Abadi MT Condensed Light"/>
              </a:rPr>
              <a:t>		Please contact MAMCD via email,</a:t>
            </a:r>
          </a:p>
          <a:p>
            <a:r>
              <a:rPr lang="en-US" sz="1800" dirty="0">
                <a:solidFill>
                  <a:srgbClr val="000000"/>
                </a:solidFill>
                <a:latin typeface="Agency FB" panose="020B0503020202020204" pitchFamily="34" charset="0"/>
                <a:cs typeface="Abadi MT Condensed Light"/>
              </a:rPr>
              <a:t>		 follow us on Twitter and </a:t>
            </a:r>
          </a:p>
          <a:p>
            <a:r>
              <a:rPr lang="en-US" sz="1800" dirty="0">
                <a:solidFill>
                  <a:srgbClr val="000000"/>
                </a:solidFill>
                <a:latin typeface="Agency FB" panose="020B0503020202020204" pitchFamily="34" charset="0"/>
                <a:cs typeface="Abadi MT Condensed Light"/>
              </a:rPr>
              <a:t> 		view our website for additional information</a:t>
            </a:r>
          </a:p>
          <a:p>
            <a:r>
              <a:rPr lang="en-US" sz="1800" dirty="0">
                <a:hlinkClick r:id="rId2">
                  <a:extLst>
                    <a:ext uri="{A12FA001-AC4F-418D-AE19-62706E023703}">
                      <ahyp:hlinkClr xmlns:ahyp="http://schemas.microsoft.com/office/drawing/2018/hyperlinkcolor" val="tx"/>
                    </a:ext>
                  </a:extLst>
                </a:hlinkClick>
              </a:rPr>
              <a:t> </a:t>
            </a:r>
            <a:endParaRPr lang="en-US" sz="1600" dirty="0">
              <a:solidFill>
                <a:srgbClr val="000000"/>
              </a:solidFill>
              <a:latin typeface="Agency FB" panose="020B0503020202020204" pitchFamily="34" charset="0"/>
              <a:cs typeface="Abadi MT Condensed Light"/>
            </a:endParaRPr>
          </a:p>
          <a:p>
            <a:endParaRPr lang="en-US" sz="1600" dirty="0">
              <a:solidFill>
                <a:srgbClr val="000000"/>
              </a:solidFill>
              <a:latin typeface="Agency FB" panose="020B0503020202020204" pitchFamily="34" charset="0"/>
              <a:cs typeface="Abadi MT Condensed Light"/>
            </a:endParaRPr>
          </a:p>
          <a:p>
            <a:endParaRPr lang="en-US" dirty="0">
              <a:solidFill>
                <a:srgbClr val="000000"/>
              </a:solidFill>
              <a:latin typeface="Abadi MT Condensed Light"/>
              <a:cs typeface="Abadi MT Condensed Light"/>
            </a:endParaRPr>
          </a:p>
        </p:txBody>
      </p:sp>
      <p:sp>
        <p:nvSpPr>
          <p:cNvPr id="11" name="TextBox 10"/>
          <p:cNvSpPr txBox="1"/>
          <p:nvPr/>
        </p:nvSpPr>
        <p:spPr>
          <a:xfrm>
            <a:off x="8400004" y="188363"/>
            <a:ext cx="4222227" cy="2133372"/>
          </a:xfrm>
          <a:prstGeom prst="rect">
            <a:avLst/>
          </a:prstGeom>
          <a:noFill/>
        </p:spPr>
        <p:txBody>
          <a:bodyPr wrap="square" lIns="101059" tIns="50530" rIns="101059" bIns="50530" rtlCol="0">
            <a:spAutoFit/>
          </a:bodyPr>
          <a:lstStyle/>
          <a:p>
            <a:pPr algn="ctr"/>
            <a:r>
              <a:rPr lang="en-US" sz="2400" dirty="0">
                <a:cs typeface="Abadi MT Condensed Light"/>
              </a:rPr>
              <a:t>Maryland Association for Multicultural </a:t>
            </a:r>
          </a:p>
          <a:p>
            <a:pPr algn="ctr"/>
            <a:r>
              <a:rPr lang="en-US" sz="2400" dirty="0">
                <a:cs typeface="Abadi MT Condensed Light"/>
              </a:rPr>
              <a:t>Counseling &amp; Development</a:t>
            </a:r>
          </a:p>
          <a:p>
            <a:pPr algn="ctr"/>
            <a:endParaRPr lang="en-US" dirty="0">
              <a:latin typeface="Arial Rounded MT Bold" panose="020F0704030504030204" pitchFamily="34" charset="0"/>
              <a:cs typeface="Abadi MT Condensed Light"/>
            </a:endParaRPr>
          </a:p>
          <a:p>
            <a:pPr algn="ctr"/>
            <a:r>
              <a:rPr lang="en-US" dirty="0">
                <a:latin typeface="Arial Rounded MT Bold" panose="020F0704030504030204" pitchFamily="34" charset="0"/>
                <a:cs typeface="Abadi MT Condensed Light"/>
              </a:rPr>
              <a:t>  </a:t>
            </a:r>
            <a:r>
              <a:rPr lang="en-US" sz="1800" b="1" dirty="0">
                <a:solidFill>
                  <a:schemeClr val="tx2"/>
                </a:solidFill>
                <a:latin typeface="Californian FB" panose="0207040306080B030204" pitchFamily="18" charset="0"/>
                <a:cs typeface="Abadi MT Condensed Light"/>
              </a:rPr>
              <a:t>Membership Brochure </a:t>
            </a:r>
          </a:p>
          <a:p>
            <a:endParaRPr lang="en-US" dirty="0"/>
          </a:p>
        </p:txBody>
      </p:sp>
      <p:sp>
        <p:nvSpPr>
          <p:cNvPr id="13" name="Rectangle 12"/>
          <p:cNvSpPr/>
          <p:nvPr/>
        </p:nvSpPr>
        <p:spPr>
          <a:xfrm>
            <a:off x="6239217" y="4001484"/>
            <a:ext cx="204092" cy="307231"/>
          </a:xfrm>
          <a:prstGeom prst="rect">
            <a:avLst/>
          </a:prstGeom>
        </p:spPr>
        <p:txBody>
          <a:bodyPr wrap="none" lIns="101059" tIns="50530" rIns="101059" bIns="50530">
            <a:spAutoFit/>
          </a:bodyPr>
          <a:lstStyle/>
          <a:p>
            <a:r>
              <a:rPr lang="en-US" baseline="30000" dirty="0"/>
              <a:t> </a:t>
            </a:r>
            <a:endParaRPr lang="en-US" dirty="0"/>
          </a:p>
        </p:txBody>
      </p:sp>
      <p:sp>
        <p:nvSpPr>
          <p:cNvPr id="14" name="Rectangle 13"/>
          <p:cNvSpPr/>
          <p:nvPr/>
        </p:nvSpPr>
        <p:spPr>
          <a:xfrm>
            <a:off x="6239217" y="4001484"/>
            <a:ext cx="204092" cy="307231"/>
          </a:xfrm>
          <a:prstGeom prst="rect">
            <a:avLst/>
          </a:prstGeom>
        </p:spPr>
        <p:txBody>
          <a:bodyPr wrap="none" lIns="101059" tIns="50530" rIns="101059" bIns="50530">
            <a:spAutoFit/>
          </a:bodyPr>
          <a:lstStyle/>
          <a:p>
            <a:r>
              <a:rPr lang="en-US" baseline="30000" dirty="0"/>
              <a:t> </a:t>
            </a:r>
            <a:endParaRPr lang="en-US" dirty="0"/>
          </a:p>
        </p:txBody>
      </p:sp>
      <p:sp>
        <p:nvSpPr>
          <p:cNvPr id="15" name="Rectangle 14"/>
          <p:cNvSpPr/>
          <p:nvPr/>
        </p:nvSpPr>
        <p:spPr>
          <a:xfrm>
            <a:off x="6239217" y="4001484"/>
            <a:ext cx="204092" cy="307231"/>
          </a:xfrm>
          <a:prstGeom prst="rect">
            <a:avLst/>
          </a:prstGeom>
        </p:spPr>
        <p:txBody>
          <a:bodyPr wrap="none" lIns="101059" tIns="50530" rIns="101059" bIns="50530">
            <a:spAutoFit/>
          </a:bodyPr>
          <a:lstStyle/>
          <a:p>
            <a:r>
              <a:rPr lang="en-US" baseline="30000" dirty="0"/>
              <a:t> </a:t>
            </a:r>
            <a:endParaRPr lang="en-US" dirty="0"/>
          </a:p>
        </p:txBody>
      </p:sp>
      <p:pic>
        <p:nvPicPr>
          <p:cNvPr id="2" name="Picture 1" descr="bori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3565" y="3144992"/>
            <a:ext cx="3996926" cy="779155"/>
          </a:xfrm>
          <a:prstGeom prst="rect">
            <a:avLst/>
          </a:prstGeom>
        </p:spPr>
      </p:pic>
      <p:sp>
        <p:nvSpPr>
          <p:cNvPr id="17" name="TextBox 16"/>
          <p:cNvSpPr txBox="1"/>
          <p:nvPr/>
        </p:nvSpPr>
        <p:spPr>
          <a:xfrm>
            <a:off x="4155801" y="4069775"/>
            <a:ext cx="4335775" cy="779155"/>
          </a:xfrm>
          <a:prstGeom prst="rect">
            <a:avLst/>
          </a:prstGeom>
          <a:noFill/>
        </p:spPr>
        <p:txBody>
          <a:bodyPr wrap="square" lIns="101059" tIns="50530" rIns="101059" bIns="50530" rtlCol="0">
            <a:spAutoFit/>
          </a:bodyPr>
          <a:lstStyle/>
          <a:p>
            <a:pPr algn="ctr"/>
            <a:r>
              <a:rPr lang="en-US" sz="1200" dirty="0">
                <a:solidFill>
                  <a:srgbClr val="000000"/>
                </a:solidFill>
                <a:latin typeface="Agency FB" panose="020B0503020202020204" pitchFamily="34" charset="0"/>
              </a:rPr>
              <a:t>A state division of the Maryland Counseling Association (MCA), and state division of the Association for Multicultural Counseling and Development (AMCD). </a:t>
            </a:r>
          </a:p>
          <a:p>
            <a:endParaRPr lang="en-US" dirty="0"/>
          </a:p>
        </p:txBody>
      </p:sp>
      <p:sp>
        <p:nvSpPr>
          <p:cNvPr id="18" name="TextBox 17">
            <a:extLst>
              <a:ext uri="{FF2B5EF4-FFF2-40B4-BE49-F238E27FC236}">
                <a16:creationId xmlns:a16="http://schemas.microsoft.com/office/drawing/2014/main" id="{D2BF808C-F743-416E-8B08-4618B5B17DDB}"/>
              </a:ext>
            </a:extLst>
          </p:cNvPr>
          <p:cNvSpPr txBox="1"/>
          <p:nvPr/>
        </p:nvSpPr>
        <p:spPr>
          <a:xfrm>
            <a:off x="4155801" y="6624460"/>
            <a:ext cx="3983984"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600" u="sng" dirty="0">
                <a:solidFill>
                  <a:srgbClr val="000000"/>
                </a:solidFill>
                <a:latin typeface="Agency FB" panose="020B0503020202020204" pitchFamily="34" charset="0"/>
                <a:cs typeface="Abadi MT Condensed Light"/>
              </a:rPr>
              <a:t>E-mail</a:t>
            </a:r>
            <a:r>
              <a:rPr lang="en-US" sz="1600" dirty="0">
                <a:solidFill>
                  <a:srgbClr val="000000"/>
                </a:solidFill>
                <a:latin typeface="Agency FB" panose="020B0503020202020204" pitchFamily="34" charset="0"/>
                <a:cs typeface="Abadi MT Condensed Light"/>
              </a:rPr>
              <a:t>: MAMCD.Board@gmail.com</a:t>
            </a:r>
          </a:p>
          <a:p>
            <a:r>
              <a:rPr lang="en-US" sz="1600" u="sng" dirty="0">
                <a:solidFill>
                  <a:srgbClr val="000000"/>
                </a:solidFill>
                <a:latin typeface="Agency FB" panose="020B0503020202020204" pitchFamily="34" charset="0"/>
                <a:cs typeface="Abadi MT Condensed Light"/>
              </a:rPr>
              <a:t>Twitter</a:t>
            </a:r>
            <a:r>
              <a:rPr lang="en-US" sz="1600" dirty="0">
                <a:solidFill>
                  <a:srgbClr val="000000"/>
                </a:solidFill>
                <a:latin typeface="Agency FB" panose="020B0503020202020204" pitchFamily="34" charset="0"/>
                <a:cs typeface="Abadi MT Condensed Light"/>
              </a:rPr>
              <a:t>: @MAMCD 2017</a:t>
            </a:r>
            <a:br>
              <a:rPr lang="en-US" sz="1600" dirty="0">
                <a:solidFill>
                  <a:srgbClr val="000000"/>
                </a:solidFill>
                <a:latin typeface="Agency FB" panose="020B0503020202020204" pitchFamily="34" charset="0"/>
                <a:cs typeface="Abadi MT Condensed Light"/>
              </a:rPr>
            </a:br>
            <a:r>
              <a:rPr lang="en-US" sz="1600" u="sng" dirty="0">
                <a:solidFill>
                  <a:srgbClr val="000000"/>
                </a:solidFill>
                <a:latin typeface="Agency FB" panose="020B0503020202020204" pitchFamily="34" charset="0"/>
                <a:cs typeface="Abadi MT Condensed Light"/>
              </a:rPr>
              <a:t>Website</a:t>
            </a:r>
            <a:r>
              <a:rPr lang="en-US" sz="1600" dirty="0">
                <a:solidFill>
                  <a:srgbClr val="000000"/>
                </a:solidFill>
                <a:latin typeface="Agency FB" panose="020B0503020202020204" pitchFamily="34" charset="0"/>
                <a:cs typeface="Abadi MT Condensed Light"/>
              </a:rPr>
              <a:t>: www.mdcounseling.org/MAMCD</a:t>
            </a:r>
          </a:p>
        </p:txBody>
      </p:sp>
      <p:sp>
        <p:nvSpPr>
          <p:cNvPr id="6" name="TextBox 5">
            <a:extLst>
              <a:ext uri="{FF2B5EF4-FFF2-40B4-BE49-F238E27FC236}">
                <a16:creationId xmlns:a16="http://schemas.microsoft.com/office/drawing/2014/main" id="{177E8F43-67A1-42A7-9864-A255EBDE9395}"/>
              </a:ext>
            </a:extLst>
          </p:cNvPr>
          <p:cNvSpPr txBox="1"/>
          <p:nvPr/>
        </p:nvSpPr>
        <p:spPr>
          <a:xfrm>
            <a:off x="8704082" y="6624460"/>
            <a:ext cx="364254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200" dirty="0">
                <a:latin typeface="Agency FB" panose="020B0503020202020204" pitchFamily="34" charset="0"/>
              </a:rPr>
              <a:t>Advance your knowledge of various cultures within the counseling  field</a:t>
            </a:r>
          </a:p>
        </p:txBody>
      </p:sp>
      <p:pic>
        <p:nvPicPr>
          <p:cNvPr id="3" name="Picture 2">
            <a:extLst>
              <a:ext uri="{FF2B5EF4-FFF2-40B4-BE49-F238E27FC236}">
                <a16:creationId xmlns:a16="http://schemas.microsoft.com/office/drawing/2014/main" id="{3CEB60C3-E006-4CE3-8DA5-76517426F0CF}"/>
              </a:ext>
            </a:extLst>
          </p:cNvPr>
          <p:cNvPicPr>
            <a:picLocks noChangeAspect="1"/>
          </p:cNvPicPr>
          <p:nvPr/>
        </p:nvPicPr>
        <p:blipFill>
          <a:blip r:embed="rId4"/>
          <a:stretch>
            <a:fillRect/>
          </a:stretch>
        </p:blipFill>
        <p:spPr>
          <a:xfrm>
            <a:off x="4320650" y="216779"/>
            <a:ext cx="3420321" cy="2964316"/>
          </a:xfrm>
          <a:prstGeom prst="rect">
            <a:avLst/>
          </a:prstGeom>
        </p:spPr>
      </p:pic>
      <p:pic>
        <p:nvPicPr>
          <p:cNvPr id="5" name="Picture 4">
            <a:extLst>
              <a:ext uri="{FF2B5EF4-FFF2-40B4-BE49-F238E27FC236}">
                <a16:creationId xmlns:a16="http://schemas.microsoft.com/office/drawing/2014/main" id="{42D96A81-F14E-4402-8851-46DFBA546025}"/>
              </a:ext>
            </a:extLst>
          </p:cNvPr>
          <p:cNvPicPr>
            <a:picLocks noChangeAspect="1"/>
          </p:cNvPicPr>
          <p:nvPr/>
        </p:nvPicPr>
        <p:blipFill>
          <a:blip r:embed="rId4"/>
          <a:stretch>
            <a:fillRect/>
          </a:stretch>
        </p:blipFill>
        <p:spPr>
          <a:xfrm>
            <a:off x="8480951" y="1969756"/>
            <a:ext cx="4088805" cy="3717095"/>
          </a:xfrm>
          <a:prstGeom prst="rect">
            <a:avLst/>
          </a:prstGeom>
        </p:spPr>
      </p:pic>
    </p:spTree>
    <p:extLst>
      <p:ext uri="{BB962C8B-B14F-4D97-AF65-F5344CB8AC3E}">
        <p14:creationId xmlns:p14="http://schemas.microsoft.com/office/powerpoint/2010/main" val="4162515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lag sh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0653" y="5354663"/>
            <a:ext cx="3223906" cy="2133671"/>
          </a:xfrm>
          <a:prstGeom prst="rect">
            <a:avLst/>
          </a:prstGeom>
        </p:spPr>
      </p:pic>
      <p:sp>
        <p:nvSpPr>
          <p:cNvPr id="5" name="TextBox 4"/>
          <p:cNvSpPr txBox="1"/>
          <p:nvPr/>
        </p:nvSpPr>
        <p:spPr>
          <a:xfrm>
            <a:off x="85670" y="28645"/>
            <a:ext cx="3849377" cy="6657688"/>
          </a:xfrm>
          <a:prstGeom prst="rect">
            <a:avLst/>
          </a:prstGeom>
          <a:noFill/>
          <a:ln>
            <a:noFill/>
          </a:ln>
        </p:spPr>
        <p:txBody>
          <a:bodyPr wrap="square" lIns="101059" tIns="50530" rIns="101059" bIns="50530" rtlCol="0">
            <a:spAutoFit/>
          </a:bodyPr>
          <a:lstStyle/>
          <a:p>
            <a:endParaRPr lang="en-US" sz="1400" u="sng" dirty="0">
              <a:solidFill>
                <a:srgbClr val="000000"/>
              </a:solidFill>
              <a:latin typeface="Abadi MT Condensed Light"/>
              <a:cs typeface="Abadi MT Condensed Light"/>
            </a:endParaRPr>
          </a:p>
          <a:p>
            <a:r>
              <a:rPr lang="en-US" sz="1800" b="1" dirty="0">
                <a:solidFill>
                  <a:srgbClr val="000000"/>
                </a:solidFill>
                <a:latin typeface="Agency FB" panose="020B0503020202020204" pitchFamily="34" charset="0"/>
                <a:cs typeface="Abadi MT Condensed Light"/>
              </a:rPr>
              <a:t>MAMCD Membership </a:t>
            </a:r>
          </a:p>
          <a:p>
            <a:r>
              <a:rPr lang="en-US" sz="1600" dirty="0">
                <a:solidFill>
                  <a:srgbClr val="000000"/>
                </a:solidFill>
                <a:latin typeface="Agency FB" panose="020B0503020202020204" pitchFamily="34" charset="0"/>
                <a:cs typeface="Abadi MT Condensed Light"/>
              </a:rPr>
              <a:t>We appreciate your interest in MAMCD and welcome your membership! </a:t>
            </a:r>
          </a:p>
          <a:p>
            <a:endParaRPr lang="en-US" sz="1600" dirty="0">
              <a:solidFill>
                <a:srgbClr val="000000"/>
              </a:solidFill>
              <a:latin typeface="Agency FB" panose="020B0503020202020204" pitchFamily="34" charset="0"/>
              <a:cs typeface="Abadi MT Condensed Light"/>
            </a:endParaRPr>
          </a:p>
          <a:p>
            <a:r>
              <a:rPr lang="en-US" sz="1400" dirty="0">
                <a:solidFill>
                  <a:srgbClr val="000000"/>
                </a:solidFill>
                <a:latin typeface="Agency FB" panose="020B0503020202020204" pitchFamily="34" charset="0"/>
                <a:cs typeface="Abadi MT Condensed Light"/>
              </a:rPr>
              <a:t>MAMCD members have helped to contribute to the associations success and continues to support its annual events, which strive to enhance members professional skills and promote leadership within the field of counseling. Such events include: </a:t>
            </a: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r>
              <a:rPr lang="en-US" sz="1000" dirty="0">
                <a:solidFill>
                  <a:srgbClr val="000000"/>
                </a:solidFill>
                <a:latin typeface="Abadi MT Condensed Light"/>
                <a:cs typeface="Abadi MT Condensed Light"/>
              </a:rPr>
              <a:t> </a:t>
            </a: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endParaRPr lang="en-US" sz="1400" dirty="0">
              <a:solidFill>
                <a:srgbClr val="000000"/>
              </a:solidFill>
              <a:latin typeface="Abadi MT Condensed Light"/>
              <a:cs typeface="Abadi MT Condensed Light"/>
            </a:endParaRPr>
          </a:p>
          <a:p>
            <a:r>
              <a:rPr lang="en-US" sz="1400" dirty="0">
                <a:solidFill>
                  <a:srgbClr val="000000"/>
                </a:solidFill>
                <a:latin typeface="Agency FB" panose="020B0503020202020204" pitchFamily="34" charset="0"/>
                <a:cs typeface="Abadi MT Condensed Light"/>
              </a:rPr>
              <a:t>We hope accomplish even more this year, including offering an additional workshop and more opportunities for MAMCD’s members. Join us for the annual Awards Ceremony June  29, 2019. We couldn’t offer these networking and skills building opportunities without the generous contributions and participation of professionals and students like you! </a:t>
            </a:r>
          </a:p>
        </p:txBody>
      </p:sp>
      <p:sp>
        <p:nvSpPr>
          <p:cNvPr id="7" name="TextBox 6"/>
          <p:cNvSpPr txBox="1"/>
          <p:nvPr/>
        </p:nvSpPr>
        <p:spPr>
          <a:xfrm>
            <a:off x="8908745" y="135169"/>
            <a:ext cx="3473092" cy="6747777"/>
          </a:xfrm>
          <a:prstGeom prst="rect">
            <a:avLst/>
          </a:prstGeom>
          <a:noFill/>
          <a:ln>
            <a:noFill/>
          </a:ln>
        </p:spPr>
        <p:txBody>
          <a:bodyPr wrap="square" lIns="101059" tIns="50530" rIns="101059" bIns="50530" rtlCol="0">
            <a:spAutoFit/>
          </a:bodyPr>
          <a:lstStyle/>
          <a:p>
            <a:pPr>
              <a:lnSpc>
                <a:spcPct val="130000"/>
              </a:lnSpc>
            </a:pPr>
            <a:r>
              <a:rPr lang="en-US" sz="1600" b="1" u="sng" dirty="0">
                <a:solidFill>
                  <a:srgbClr val="131D43"/>
                </a:solidFill>
                <a:latin typeface="Agency FB" panose="020B0503020202020204" pitchFamily="34" charset="0"/>
                <a:cs typeface="Abadi MT Condensed Light"/>
              </a:rPr>
              <a:t>MAMCD Elected Officers 2018-2019:</a:t>
            </a:r>
            <a:r>
              <a:rPr lang="en-US" sz="1600" b="1" dirty="0">
                <a:solidFill>
                  <a:srgbClr val="131D43"/>
                </a:solidFill>
                <a:latin typeface="Agency FB" panose="020B0503020202020204" pitchFamily="34" charset="0"/>
                <a:cs typeface="Abadi MT Condensed Light"/>
              </a:rPr>
              <a:t> </a:t>
            </a:r>
          </a:p>
          <a:p>
            <a:pPr>
              <a:lnSpc>
                <a:spcPct val="130000"/>
              </a:lnSpc>
            </a:pPr>
            <a:r>
              <a:rPr lang="en-US" sz="1600" dirty="0">
                <a:solidFill>
                  <a:srgbClr val="131D43"/>
                </a:solidFill>
                <a:latin typeface="Agency FB" panose="020B0503020202020204" pitchFamily="34" charset="0"/>
                <a:cs typeface="Abadi MT Condensed Light"/>
              </a:rPr>
              <a:t>President: 		Michelle Chaney</a:t>
            </a:r>
          </a:p>
          <a:p>
            <a:pPr>
              <a:lnSpc>
                <a:spcPct val="130000"/>
              </a:lnSpc>
            </a:pPr>
            <a:r>
              <a:rPr lang="en-US" sz="1600" dirty="0">
                <a:solidFill>
                  <a:srgbClr val="131D43"/>
                </a:solidFill>
                <a:latin typeface="Agency FB" panose="020B0503020202020204" pitchFamily="34" charset="0"/>
                <a:cs typeface="Abadi MT Condensed Light"/>
              </a:rPr>
              <a:t> President-Elect:	Leslie Holley</a:t>
            </a:r>
          </a:p>
          <a:p>
            <a:pPr>
              <a:lnSpc>
                <a:spcPct val="130000"/>
              </a:lnSpc>
            </a:pPr>
            <a:r>
              <a:rPr lang="en-US" sz="1600" dirty="0">
                <a:solidFill>
                  <a:srgbClr val="131D43"/>
                </a:solidFill>
                <a:latin typeface="Agency FB" panose="020B0503020202020204" pitchFamily="34" charset="0"/>
                <a:cs typeface="Abadi MT Condensed Light"/>
              </a:rPr>
              <a:t> Past President:	Tonya Macken  </a:t>
            </a:r>
          </a:p>
          <a:p>
            <a:pPr>
              <a:lnSpc>
                <a:spcPct val="130000"/>
              </a:lnSpc>
            </a:pPr>
            <a:r>
              <a:rPr lang="en-US" sz="1600" dirty="0">
                <a:solidFill>
                  <a:srgbClr val="131D43"/>
                </a:solidFill>
                <a:latin typeface="Agency FB" panose="020B0503020202020204" pitchFamily="34" charset="0"/>
                <a:cs typeface="Abadi MT Condensed Light"/>
              </a:rPr>
              <a:t>Treasurer: 		Dr. Aaron B. Stills </a:t>
            </a:r>
          </a:p>
          <a:p>
            <a:pPr>
              <a:lnSpc>
                <a:spcPct val="130000"/>
              </a:lnSpc>
            </a:pPr>
            <a:r>
              <a:rPr lang="en-US" sz="1600" dirty="0">
                <a:solidFill>
                  <a:srgbClr val="131D43"/>
                </a:solidFill>
                <a:latin typeface="Agency FB" panose="020B0503020202020204" pitchFamily="34" charset="0"/>
                <a:cs typeface="Abadi MT Condensed Light"/>
              </a:rPr>
              <a:t>Recording Secretary:	Atiya Smith </a:t>
            </a:r>
          </a:p>
          <a:p>
            <a:pPr>
              <a:lnSpc>
                <a:spcPct val="130000"/>
              </a:lnSpc>
            </a:pPr>
            <a:r>
              <a:rPr lang="en-US" sz="1600" dirty="0">
                <a:solidFill>
                  <a:srgbClr val="131D43"/>
                </a:solidFill>
                <a:latin typeface="Agency FB" panose="020B0503020202020204" pitchFamily="34" charset="0"/>
                <a:cs typeface="Abadi MT Condensed Light"/>
              </a:rPr>
              <a:t>Parliamentarian:	 Dr. Kevin Jackson</a:t>
            </a:r>
          </a:p>
          <a:p>
            <a:pPr>
              <a:lnSpc>
                <a:spcPct val="130000"/>
              </a:lnSpc>
            </a:pPr>
            <a:endParaRPr lang="en-US" sz="1400" dirty="0">
              <a:solidFill>
                <a:srgbClr val="131D43"/>
              </a:solidFill>
              <a:latin typeface="Agency FB" panose="020B0503020202020204" pitchFamily="34" charset="0"/>
              <a:cs typeface="Abadi MT Condensed Light"/>
            </a:endParaRPr>
          </a:p>
          <a:p>
            <a:pPr>
              <a:lnSpc>
                <a:spcPct val="130000"/>
              </a:lnSpc>
            </a:pPr>
            <a:r>
              <a:rPr lang="en-US" sz="1600" b="1" u="sng" dirty="0">
                <a:solidFill>
                  <a:srgbClr val="131D43"/>
                </a:solidFill>
                <a:latin typeface="Agency FB" panose="020B0503020202020204" pitchFamily="34" charset="0"/>
                <a:cs typeface="Abadi MT Condensed Light"/>
              </a:rPr>
              <a:t>Committee Chairs 2018--2019</a:t>
            </a:r>
            <a:r>
              <a:rPr lang="en-US" sz="1600" b="1" dirty="0">
                <a:solidFill>
                  <a:srgbClr val="131D43"/>
                </a:solidFill>
                <a:latin typeface="Agency FB" panose="020B0503020202020204" pitchFamily="34" charset="0"/>
                <a:cs typeface="Abadi MT Condensed Light"/>
              </a:rPr>
              <a:t>:</a:t>
            </a:r>
          </a:p>
          <a:p>
            <a:pPr>
              <a:lnSpc>
                <a:spcPct val="130000"/>
              </a:lnSpc>
            </a:pPr>
            <a:r>
              <a:rPr lang="en-US" sz="1600" dirty="0">
                <a:solidFill>
                  <a:srgbClr val="131D43"/>
                </a:solidFill>
                <a:latin typeface="Agency FB" panose="020B0503020202020204" pitchFamily="34" charset="0"/>
                <a:cs typeface="Abadi MT Condensed Light"/>
              </a:rPr>
              <a:t>Advocacy : Linda Bell </a:t>
            </a:r>
          </a:p>
          <a:p>
            <a:pPr>
              <a:lnSpc>
                <a:spcPct val="130000"/>
              </a:lnSpc>
            </a:pPr>
            <a:r>
              <a:rPr lang="en-US" sz="1600" dirty="0">
                <a:solidFill>
                  <a:srgbClr val="131D43"/>
                </a:solidFill>
                <a:latin typeface="Agency FB" panose="020B0503020202020204" pitchFamily="34" charset="0"/>
                <a:cs typeface="Abadi MT Condensed Light"/>
              </a:rPr>
              <a:t>Awards: Dr. Aaron B stills/ Dr. </a:t>
            </a:r>
            <a:r>
              <a:rPr lang="en-US" sz="1600" dirty="0" err="1">
                <a:solidFill>
                  <a:srgbClr val="131D43"/>
                </a:solidFill>
                <a:latin typeface="Agency FB" panose="020B0503020202020204" pitchFamily="34" charset="0"/>
                <a:cs typeface="Abadi MT Condensed Light"/>
              </a:rPr>
              <a:t>Sherritta</a:t>
            </a:r>
            <a:r>
              <a:rPr lang="en-US" sz="1600" dirty="0">
                <a:solidFill>
                  <a:srgbClr val="131D43"/>
                </a:solidFill>
                <a:latin typeface="Agency FB" panose="020B0503020202020204" pitchFamily="34" charset="0"/>
                <a:cs typeface="Abadi MT Condensed Light"/>
              </a:rPr>
              <a:t> Hughes/ 	Emogene Woodley </a:t>
            </a:r>
          </a:p>
          <a:p>
            <a:pPr>
              <a:lnSpc>
                <a:spcPct val="130000"/>
              </a:lnSpc>
            </a:pPr>
            <a:r>
              <a:rPr lang="en-US" sz="1600" dirty="0">
                <a:solidFill>
                  <a:srgbClr val="131D43"/>
                </a:solidFill>
                <a:latin typeface="Agency FB" panose="020B0503020202020204" pitchFamily="34" charset="0"/>
                <a:cs typeface="Abadi MT Condensed Light"/>
              </a:rPr>
              <a:t>Clock hours: Michelle Chaney</a:t>
            </a:r>
          </a:p>
          <a:p>
            <a:pPr>
              <a:lnSpc>
                <a:spcPct val="130000"/>
              </a:lnSpc>
            </a:pPr>
            <a:r>
              <a:rPr lang="en-US" sz="1600" dirty="0">
                <a:solidFill>
                  <a:srgbClr val="131D43"/>
                </a:solidFill>
                <a:latin typeface="Agency FB" panose="020B0503020202020204" pitchFamily="34" charset="0"/>
                <a:cs typeface="Abadi MT Condensed Light"/>
              </a:rPr>
              <a:t>Emerging Leaders: Adrienne </a:t>
            </a:r>
            <a:r>
              <a:rPr lang="en-US" sz="1600" dirty="0" err="1">
                <a:solidFill>
                  <a:srgbClr val="131D43"/>
                </a:solidFill>
                <a:latin typeface="Agency FB" panose="020B0503020202020204" pitchFamily="34" charset="0"/>
                <a:cs typeface="Abadi MT Condensed Light"/>
              </a:rPr>
              <a:t>Vyfhuis</a:t>
            </a:r>
            <a:endParaRPr lang="en-US" sz="1600" dirty="0">
              <a:solidFill>
                <a:srgbClr val="131D43"/>
              </a:solidFill>
              <a:latin typeface="Agency FB" panose="020B0503020202020204" pitchFamily="34" charset="0"/>
              <a:cs typeface="Abadi MT Condensed Light"/>
            </a:endParaRPr>
          </a:p>
          <a:p>
            <a:pPr>
              <a:lnSpc>
                <a:spcPct val="130000"/>
              </a:lnSpc>
            </a:pPr>
            <a:r>
              <a:rPr lang="en-US" sz="1600" dirty="0">
                <a:solidFill>
                  <a:srgbClr val="131D43"/>
                </a:solidFill>
                <a:latin typeface="Agency FB" panose="020B0503020202020204" pitchFamily="34" charset="0"/>
                <a:cs typeface="Abadi MT Condensed Light"/>
              </a:rPr>
              <a:t>Ethics: Ta-Keisha Smith </a:t>
            </a:r>
          </a:p>
          <a:p>
            <a:pPr>
              <a:lnSpc>
                <a:spcPct val="130000"/>
              </a:lnSpc>
            </a:pPr>
            <a:r>
              <a:rPr lang="en-US" sz="1600" dirty="0">
                <a:solidFill>
                  <a:srgbClr val="131D43"/>
                </a:solidFill>
                <a:latin typeface="Agency FB" panose="020B0503020202020204" pitchFamily="34" charset="0"/>
                <a:cs typeface="Abadi MT Condensed Light"/>
              </a:rPr>
              <a:t>Membership: Atiya Smith</a:t>
            </a:r>
          </a:p>
          <a:p>
            <a:pPr>
              <a:lnSpc>
                <a:spcPct val="130000"/>
              </a:lnSpc>
            </a:pPr>
            <a:r>
              <a:rPr lang="en-US" sz="1600" dirty="0">
                <a:solidFill>
                  <a:srgbClr val="131D43"/>
                </a:solidFill>
                <a:latin typeface="Agency FB" panose="020B0503020202020204" pitchFamily="34" charset="0"/>
                <a:cs typeface="Abadi MT Condensed Light"/>
              </a:rPr>
              <a:t>Newsletter: Leilani </a:t>
            </a:r>
            <a:r>
              <a:rPr lang="en-US" sz="1600" dirty="0" err="1">
                <a:solidFill>
                  <a:srgbClr val="131D43"/>
                </a:solidFill>
                <a:latin typeface="Agency FB" panose="020B0503020202020204" pitchFamily="34" charset="0"/>
                <a:cs typeface="Abadi MT Condensed Light"/>
              </a:rPr>
              <a:t>Fryauff</a:t>
            </a:r>
            <a:endParaRPr lang="en-US" sz="1600" dirty="0">
              <a:solidFill>
                <a:srgbClr val="131D43"/>
              </a:solidFill>
              <a:latin typeface="Agency FB" panose="020B0503020202020204" pitchFamily="34" charset="0"/>
              <a:cs typeface="Abadi MT Condensed Light"/>
            </a:endParaRPr>
          </a:p>
          <a:p>
            <a:pPr>
              <a:lnSpc>
                <a:spcPct val="130000"/>
              </a:lnSpc>
            </a:pPr>
            <a:r>
              <a:rPr lang="en-US" sz="1600" dirty="0">
                <a:solidFill>
                  <a:srgbClr val="131D43"/>
                </a:solidFill>
                <a:latin typeface="Agency FB" panose="020B0503020202020204" pitchFamily="34" charset="0"/>
                <a:cs typeface="Abadi MT Condensed Light"/>
              </a:rPr>
              <a:t>Program Planning: Vacant</a:t>
            </a:r>
          </a:p>
          <a:p>
            <a:pPr>
              <a:lnSpc>
                <a:spcPct val="130000"/>
              </a:lnSpc>
            </a:pPr>
            <a:r>
              <a:rPr lang="en-US" sz="1600" dirty="0">
                <a:solidFill>
                  <a:srgbClr val="131D43"/>
                </a:solidFill>
                <a:latin typeface="Agency FB" panose="020B0503020202020204" pitchFamily="34" charset="0"/>
                <a:cs typeface="Abadi MT Condensed Light"/>
              </a:rPr>
              <a:t>Social Media: Gloria Mensah</a:t>
            </a:r>
          </a:p>
          <a:p>
            <a:pPr>
              <a:lnSpc>
                <a:spcPct val="130000"/>
              </a:lnSpc>
            </a:pPr>
            <a:r>
              <a:rPr lang="en-US" sz="1600" dirty="0">
                <a:solidFill>
                  <a:srgbClr val="131D43"/>
                </a:solidFill>
                <a:latin typeface="Agency FB" panose="020B0503020202020204" pitchFamily="34" charset="0"/>
                <a:cs typeface="Abadi MT Condensed Light"/>
              </a:rPr>
              <a:t>Volunteer: Ebonie Hawkins</a:t>
            </a:r>
          </a:p>
          <a:p>
            <a:pPr>
              <a:lnSpc>
                <a:spcPct val="130000"/>
              </a:lnSpc>
            </a:pPr>
            <a:r>
              <a:rPr lang="en-US" sz="1600" dirty="0">
                <a:solidFill>
                  <a:srgbClr val="131D43"/>
                </a:solidFill>
                <a:latin typeface="Agency FB" panose="020B0503020202020204" pitchFamily="34" charset="0"/>
                <a:cs typeface="Abadi MT Condensed Light"/>
              </a:rPr>
              <a:t>Webmaster: Michelle Chaney</a:t>
            </a:r>
          </a:p>
        </p:txBody>
      </p:sp>
      <p:sp>
        <p:nvSpPr>
          <p:cNvPr id="11" name="TextBox 10"/>
          <p:cNvSpPr txBox="1"/>
          <p:nvPr/>
        </p:nvSpPr>
        <p:spPr>
          <a:xfrm>
            <a:off x="4726278" y="232486"/>
            <a:ext cx="3706522" cy="4247317"/>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n-US" sz="1800" dirty="0">
                <a:solidFill>
                  <a:srgbClr val="000000"/>
                </a:solidFill>
                <a:latin typeface="Agency FB" panose="020B0503020202020204" pitchFamily="34" charset="0"/>
                <a:cs typeface="Abadi MT Condensed Light"/>
              </a:rPr>
              <a:t>How to Become a Member:</a:t>
            </a:r>
          </a:p>
          <a:p>
            <a:pPr marL="342900" indent="-342900" algn="just">
              <a:buFont typeface="+mj-lt"/>
              <a:buAutoNum type="arabicPeriod"/>
            </a:pPr>
            <a:endParaRPr lang="en-US" sz="1800" dirty="0">
              <a:solidFill>
                <a:srgbClr val="000000"/>
              </a:solidFill>
              <a:latin typeface="Agency FB" panose="020B0503020202020204" pitchFamily="34" charset="0"/>
              <a:cs typeface="Abadi MT Condensed Light"/>
            </a:endParaRPr>
          </a:p>
          <a:p>
            <a:pPr algn="just"/>
            <a:r>
              <a:rPr lang="en-US" sz="1800" dirty="0">
                <a:solidFill>
                  <a:srgbClr val="000000"/>
                </a:solidFill>
                <a:latin typeface="Agency FB" panose="020B0503020202020204" pitchFamily="34" charset="0"/>
                <a:cs typeface="Abadi MT Condensed Light"/>
              </a:rPr>
              <a:t>Visit the Maryland Counseling Association Website: </a:t>
            </a:r>
            <a:r>
              <a:rPr lang="en-US" sz="1800" dirty="0">
                <a:solidFill>
                  <a:srgbClr val="000000"/>
                </a:solidFill>
                <a:latin typeface="Agency FB" panose="020B0503020202020204" pitchFamily="34" charset="0"/>
                <a:cs typeface="Abadi MT Condensed Light"/>
                <a:hlinkClick r:id="rId3"/>
              </a:rPr>
              <a:t>WWW.mdcounseling.org</a:t>
            </a:r>
            <a:r>
              <a:rPr lang="en-US" sz="1800" dirty="0">
                <a:solidFill>
                  <a:srgbClr val="000000"/>
                </a:solidFill>
                <a:latin typeface="Agency FB" panose="020B0503020202020204" pitchFamily="34" charset="0"/>
                <a:cs typeface="Abadi MT Condensed Light"/>
              </a:rPr>
              <a:t> OR email </a:t>
            </a:r>
            <a:r>
              <a:rPr lang="en-US" sz="1800" dirty="0">
                <a:solidFill>
                  <a:srgbClr val="000000"/>
                </a:solidFill>
                <a:latin typeface="Agency FB" panose="020B0503020202020204" pitchFamily="34" charset="0"/>
                <a:cs typeface="Abadi MT Condensed Light"/>
                <a:hlinkClick r:id="rId4"/>
              </a:rPr>
              <a:t>MAMCD.Board@gmail.com</a:t>
            </a:r>
            <a:r>
              <a:rPr lang="en-US" sz="1800" dirty="0">
                <a:solidFill>
                  <a:srgbClr val="000000"/>
                </a:solidFill>
                <a:latin typeface="Agency FB" panose="020B0503020202020204" pitchFamily="34" charset="0"/>
                <a:cs typeface="Abadi MT Condensed Light"/>
              </a:rPr>
              <a:t> for more information.  If you need more assistance contact the Membership Chair.</a:t>
            </a:r>
          </a:p>
          <a:p>
            <a:pPr algn="just"/>
            <a:endParaRPr lang="en-US" sz="1800" dirty="0">
              <a:solidFill>
                <a:srgbClr val="000000"/>
              </a:solidFill>
              <a:latin typeface="Agency FB" panose="020B0503020202020204" pitchFamily="34" charset="0"/>
              <a:cs typeface="Abadi MT Condensed Light"/>
            </a:endParaRPr>
          </a:p>
          <a:p>
            <a:pPr algn="just"/>
            <a:r>
              <a:rPr lang="en-US" sz="1800" b="1" dirty="0">
                <a:solidFill>
                  <a:srgbClr val="000000"/>
                </a:solidFill>
                <a:latin typeface="Agency FB" panose="020B0503020202020204" pitchFamily="34" charset="0"/>
                <a:cs typeface="Abadi MT Condensed Light"/>
              </a:rPr>
              <a:t>To current MCA Members:</a:t>
            </a:r>
          </a:p>
          <a:p>
            <a:pPr algn="just"/>
            <a:r>
              <a:rPr lang="en-US" sz="1800" dirty="0">
                <a:solidFill>
                  <a:srgbClr val="000000"/>
                </a:solidFill>
                <a:latin typeface="Agency FB" panose="020B0503020202020204" pitchFamily="34" charset="0"/>
                <a:cs typeface="Abadi MT Condensed Light"/>
              </a:rPr>
              <a:t>We welcome all current MCA Members to join</a:t>
            </a:r>
          </a:p>
          <a:p>
            <a:pPr algn="just"/>
            <a:r>
              <a:rPr lang="en-US" sz="1800" dirty="0">
                <a:solidFill>
                  <a:srgbClr val="000000"/>
                </a:solidFill>
                <a:latin typeface="Agency FB" panose="020B0503020202020204" pitchFamily="34" charset="0"/>
                <a:cs typeface="Abadi MT Condensed Light"/>
              </a:rPr>
              <a:t>MAMCD as well! If you are currently an MCA</a:t>
            </a:r>
          </a:p>
          <a:p>
            <a:pPr algn="just"/>
            <a:r>
              <a:rPr lang="en-US" sz="1800" dirty="0">
                <a:solidFill>
                  <a:srgbClr val="000000"/>
                </a:solidFill>
                <a:latin typeface="Agency FB" panose="020B0503020202020204" pitchFamily="34" charset="0"/>
                <a:cs typeface="Abadi MT Condensed Light"/>
              </a:rPr>
              <a:t>Member and would like to join MAMCD please contact the Membership chair by email at :</a:t>
            </a:r>
          </a:p>
          <a:p>
            <a:pPr algn="just"/>
            <a:r>
              <a:rPr lang="en-US" sz="1800" dirty="0">
                <a:solidFill>
                  <a:srgbClr val="000000"/>
                </a:solidFill>
                <a:latin typeface="Agency FB" panose="020B0503020202020204" pitchFamily="34" charset="0"/>
                <a:cs typeface="Abadi MT Condensed Light"/>
              </a:rPr>
              <a:t>MAMCD.Board@gmail.com</a:t>
            </a:r>
          </a:p>
          <a:p>
            <a:pPr algn="just"/>
            <a:endParaRPr lang="en-US" sz="1800" dirty="0">
              <a:solidFill>
                <a:srgbClr val="000000"/>
              </a:solidFill>
              <a:latin typeface="Agency FB" panose="020B0503020202020204" pitchFamily="34" charset="0"/>
              <a:cs typeface="Abadi MT Condensed Light"/>
            </a:endParaRPr>
          </a:p>
        </p:txBody>
      </p:sp>
      <p:sp>
        <p:nvSpPr>
          <p:cNvPr id="4" name="TextBox 3">
            <a:extLst>
              <a:ext uri="{FF2B5EF4-FFF2-40B4-BE49-F238E27FC236}">
                <a16:creationId xmlns:a16="http://schemas.microsoft.com/office/drawing/2014/main" id="{0F4A1967-6C55-426F-A715-E8C457007ED0}"/>
              </a:ext>
            </a:extLst>
          </p:cNvPr>
          <p:cNvSpPr txBox="1"/>
          <p:nvPr/>
        </p:nvSpPr>
        <p:spPr>
          <a:xfrm>
            <a:off x="1699846" y="2304961"/>
            <a:ext cx="2316622" cy="2893782"/>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rgbClr val="000000"/>
                </a:solidFill>
                <a:latin typeface="Abadi MT Condensed Light"/>
                <a:cs typeface="Abadi MT Condensed Light"/>
              </a:rPr>
              <a:t>MAMCD Conference April 2018 substance use disorder and opiate epidemic:  A multicultural view of the crisis</a:t>
            </a:r>
          </a:p>
          <a:p>
            <a:pPr marL="171450" indent="-171450">
              <a:buFont typeface="Arial" panose="020B0604020202020204" pitchFamily="34" charset="0"/>
              <a:buChar char="•"/>
            </a:pPr>
            <a:r>
              <a:rPr lang="en-US" sz="1100" dirty="0">
                <a:solidFill>
                  <a:srgbClr val="000000"/>
                </a:solidFill>
                <a:latin typeface="Abadi MT Condensed Light"/>
                <a:cs typeface="Abadi MT Condensed Light"/>
              </a:rPr>
              <a:t>MAMCD October 2018 Fall Workshop: Breaking into private practice: For the minority professional counselor and strengthening the integrity of counseling professionals</a:t>
            </a:r>
          </a:p>
          <a:p>
            <a:pPr marL="171450" indent="-171450">
              <a:buFont typeface="Arial" panose="020B0604020202020204" pitchFamily="34" charset="0"/>
              <a:buChar char="•"/>
            </a:pPr>
            <a:r>
              <a:rPr lang="en-US" sz="1100" dirty="0">
                <a:solidFill>
                  <a:srgbClr val="000000"/>
                </a:solidFill>
                <a:latin typeface="Abadi MT Condensed Light"/>
                <a:cs typeface="Abadi MT Condensed Light"/>
              </a:rPr>
              <a:t>MAMCD February Workshop: Postpartum Depression </a:t>
            </a:r>
          </a:p>
          <a:p>
            <a:pPr marL="171450" indent="-171450">
              <a:buFont typeface="Arial" panose="020B0604020202020204" pitchFamily="34" charset="0"/>
              <a:buChar char="•"/>
            </a:pPr>
            <a:r>
              <a:rPr lang="en-US" sz="1100" dirty="0">
                <a:solidFill>
                  <a:srgbClr val="000000"/>
                </a:solidFill>
                <a:latin typeface="Abadi MT Condensed Light"/>
                <a:cs typeface="Abadi MT Condensed Light"/>
              </a:rPr>
              <a:t>MAMCD April 2019 Conference: Straight Talk: Cultural Perspective on Mental Illness for African-Americans</a:t>
            </a:r>
            <a:endParaRPr lang="en-US" dirty="0"/>
          </a:p>
        </p:txBody>
      </p:sp>
      <p:sp>
        <p:nvSpPr>
          <p:cNvPr id="10" name="TextBox 9">
            <a:extLst>
              <a:ext uri="{FF2B5EF4-FFF2-40B4-BE49-F238E27FC236}">
                <a16:creationId xmlns:a16="http://schemas.microsoft.com/office/drawing/2014/main" id="{E63249AB-BA14-46D0-B049-B3A3AE0B6CD3}"/>
              </a:ext>
            </a:extLst>
          </p:cNvPr>
          <p:cNvSpPr txBox="1"/>
          <p:nvPr/>
        </p:nvSpPr>
        <p:spPr>
          <a:xfrm>
            <a:off x="85670" y="7488334"/>
            <a:ext cx="4007782" cy="30777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400" dirty="0">
                <a:solidFill>
                  <a:srgbClr val="000000"/>
                </a:solidFill>
                <a:latin typeface="Agency FB" panose="020B0503020202020204" pitchFamily="34" charset="0"/>
                <a:cs typeface="Abadi MT Condensed Light"/>
              </a:rPr>
              <a:t>Join MAMCD for another successful year. Become a member today! </a:t>
            </a:r>
          </a:p>
        </p:txBody>
      </p:sp>
      <p:sp>
        <p:nvSpPr>
          <p:cNvPr id="6" name="TextBox 5">
            <a:extLst>
              <a:ext uri="{FF2B5EF4-FFF2-40B4-BE49-F238E27FC236}">
                <a16:creationId xmlns:a16="http://schemas.microsoft.com/office/drawing/2014/main" id="{D312B1BC-A599-440A-9E4A-C6CA127B4EF9}"/>
              </a:ext>
            </a:extLst>
          </p:cNvPr>
          <p:cNvSpPr txBox="1"/>
          <p:nvPr/>
        </p:nvSpPr>
        <p:spPr>
          <a:xfrm>
            <a:off x="8831761" y="7321053"/>
            <a:ext cx="3563439"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200" dirty="0">
                <a:latin typeface="Agency FB" panose="020B0503020202020204" pitchFamily="34" charset="0"/>
              </a:rPr>
              <a:t>Please send questions and comments to: </a:t>
            </a:r>
            <a:r>
              <a:rPr lang="en-US" sz="1200" dirty="0">
                <a:latin typeface="Agency FB" panose="020B0503020202020204" pitchFamily="34" charset="0"/>
                <a:hlinkClick r:id="rId4"/>
              </a:rPr>
              <a:t>MAMCD.Board@gmail.com</a:t>
            </a:r>
            <a:r>
              <a:rPr lang="en-US" sz="1200" dirty="0">
                <a:latin typeface="Agency FB" panose="020B0503020202020204" pitchFamily="34" charset="0"/>
              </a:rPr>
              <a:t> </a:t>
            </a:r>
          </a:p>
        </p:txBody>
      </p:sp>
      <p:pic>
        <p:nvPicPr>
          <p:cNvPr id="8" name="Picture 7">
            <a:extLst>
              <a:ext uri="{FF2B5EF4-FFF2-40B4-BE49-F238E27FC236}">
                <a16:creationId xmlns:a16="http://schemas.microsoft.com/office/drawing/2014/main" id="{8E9EA5C4-3A34-498D-8ED8-F78808214D00}"/>
              </a:ext>
            </a:extLst>
          </p:cNvPr>
          <p:cNvPicPr>
            <a:picLocks noChangeAspect="1"/>
          </p:cNvPicPr>
          <p:nvPr/>
        </p:nvPicPr>
        <p:blipFill>
          <a:blip r:embed="rId5"/>
          <a:stretch>
            <a:fillRect/>
          </a:stretch>
        </p:blipFill>
        <p:spPr>
          <a:xfrm>
            <a:off x="56086" y="2472266"/>
            <a:ext cx="1643760" cy="1478718"/>
          </a:xfrm>
          <a:prstGeom prst="rect">
            <a:avLst/>
          </a:prstGeom>
        </p:spPr>
      </p:pic>
    </p:spTree>
    <p:extLst>
      <p:ext uri="{BB962C8B-B14F-4D97-AF65-F5344CB8AC3E}">
        <p14:creationId xmlns:p14="http://schemas.microsoft.com/office/powerpoint/2010/main" val="11214990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1638</TotalTime>
  <Words>412</Words>
  <Application>Microsoft Office PowerPoint</Application>
  <PresentationFormat>Custom</PresentationFormat>
  <Paragraphs>86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Abadi MT Condensed Light</vt:lpstr>
      <vt:lpstr>Agency FB</vt:lpstr>
      <vt:lpstr>Arial</vt:lpstr>
      <vt:lpstr>Arial Black</vt:lpstr>
      <vt:lpstr>Arial Rounded MT Bold</vt:lpstr>
      <vt:lpstr>Californian FB</vt:lpstr>
      <vt:lpstr>Essential</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Berlyn Hayden</dc:creator>
  <cp:lastModifiedBy>Michelle Chaney</cp:lastModifiedBy>
  <cp:revision>42</cp:revision>
  <dcterms:created xsi:type="dcterms:W3CDTF">2018-07-16T01:44:21Z</dcterms:created>
  <dcterms:modified xsi:type="dcterms:W3CDTF">2019-04-08T17:31:24Z</dcterms:modified>
</cp:coreProperties>
</file>